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1"/>
  </p:notesMasterIdLst>
  <p:handoutMasterIdLst>
    <p:handoutMasterId r:id="rId32"/>
  </p:handoutMasterIdLst>
  <p:sldIdLst>
    <p:sldId id="383" r:id="rId4"/>
    <p:sldId id="388" r:id="rId5"/>
    <p:sldId id="511" r:id="rId6"/>
    <p:sldId id="407" r:id="rId7"/>
    <p:sldId id="415" r:id="rId8"/>
    <p:sldId id="416" r:id="rId9"/>
    <p:sldId id="419" r:id="rId10"/>
    <p:sldId id="424" r:id="rId11"/>
    <p:sldId id="430" r:id="rId12"/>
    <p:sldId id="439" r:id="rId13"/>
    <p:sldId id="452" r:id="rId14"/>
    <p:sldId id="458" r:id="rId15"/>
    <p:sldId id="463" r:id="rId16"/>
    <p:sldId id="469" r:id="rId17"/>
    <p:sldId id="486" r:id="rId18"/>
    <p:sldId id="491" r:id="rId19"/>
    <p:sldId id="493" r:id="rId20"/>
    <p:sldId id="364" r:id="rId21"/>
    <p:sldId id="502" r:id="rId22"/>
    <p:sldId id="503" r:id="rId23"/>
    <p:sldId id="497" r:id="rId24"/>
    <p:sldId id="498" r:id="rId25"/>
    <p:sldId id="508" r:id="rId26"/>
    <p:sldId id="379" r:id="rId27"/>
    <p:sldId id="380" r:id="rId28"/>
    <p:sldId id="381" r:id="rId29"/>
    <p:sldId id="382"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odora Kokkinou" initials="TK" lastIdx="9" clrIdx="0">
    <p:extLst>
      <p:ext uri="{19B8F6BF-5375-455C-9EA6-DF929625EA0E}">
        <p15:presenceInfo xmlns:p15="http://schemas.microsoft.com/office/powerpoint/2012/main" userId="e63f0086e7f6ea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40CC"/>
    <a:srgbClr val="6BCEFF"/>
    <a:srgbClr val="93DBFF"/>
    <a:srgbClr val="C9EDFF"/>
    <a:srgbClr val="E3CEF2"/>
    <a:srgbClr val="FFFF68"/>
    <a:srgbClr val="29528F"/>
    <a:srgbClr val="00FF00"/>
    <a:srgbClr val="00A7E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06FE9-23E4-4E61-AA98-1D516A2A6D72}" v="1" dt="2023-08-11T09:44:20.284"/>
    <p1510:client id="{4568A0F2-7E25-4876-934E-7302B1BA5317}" v="2" dt="2023-08-11T09:52:13.184"/>
    <p1510:client id="{67135AC6-B197-4C47-A9F4-4DA20DABC238}" v="2" dt="2023-08-11T09:51:11.571"/>
    <p1510:client id="{A2A6511A-3676-4D3F-B477-EBCCB91E3B9E}" v="1" dt="2023-08-11T09:45:45.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9" autoAdjust="0"/>
    <p:restoredTop sz="89681" autoAdjust="0"/>
  </p:normalViewPr>
  <p:slideViewPr>
    <p:cSldViewPr snapToGrid="0">
      <p:cViewPr varScale="1">
        <p:scale>
          <a:sx n="121" d="100"/>
          <a:sy n="121" d="100"/>
        </p:scale>
        <p:origin x="18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löf Anna-Mari" userId="a0b9cf59-5050-4b47-87a1-f15ffa09add5" providerId="ADAL" clId="{D6918B6C-1423-488B-82D8-0CC35336EF4A}"/>
    <pc:docChg chg="undo custSel modSld">
      <pc:chgData name="Rosenlöf Anna-Mari" userId="a0b9cf59-5050-4b47-87a1-f15ffa09add5" providerId="ADAL" clId="{D6918B6C-1423-488B-82D8-0CC35336EF4A}" dt="2023-08-11T09:48:26.188" v="60" actId="14100"/>
      <pc:docMkLst>
        <pc:docMk/>
      </pc:docMkLst>
      <pc:sldChg chg="modSp mod">
        <pc:chgData name="Rosenlöf Anna-Mari" userId="a0b9cf59-5050-4b47-87a1-f15ffa09add5" providerId="ADAL" clId="{D6918B6C-1423-488B-82D8-0CC35336EF4A}" dt="2023-08-11T09:48:26.188" v="60" actId="14100"/>
        <pc:sldMkLst>
          <pc:docMk/>
          <pc:sldMk cId="1193239432" sldId="502"/>
        </pc:sldMkLst>
        <pc:spChg chg="mod">
          <ac:chgData name="Rosenlöf Anna-Mari" userId="a0b9cf59-5050-4b47-87a1-f15ffa09add5" providerId="ADAL" clId="{D6918B6C-1423-488B-82D8-0CC35336EF4A}" dt="2023-08-11T09:48:22.371" v="57" actId="1076"/>
          <ac:spMkLst>
            <pc:docMk/>
            <pc:sldMk cId="1193239432" sldId="502"/>
            <ac:spMk id="5" creationId="{00000000-0000-0000-0000-000000000000}"/>
          </ac:spMkLst>
        </pc:spChg>
        <pc:picChg chg="mod">
          <ac:chgData name="Rosenlöf Anna-Mari" userId="a0b9cf59-5050-4b47-87a1-f15ffa09add5" providerId="ADAL" clId="{D6918B6C-1423-488B-82D8-0CC35336EF4A}" dt="2023-08-11T09:48:26.188" v="60" actId="14100"/>
          <ac:picMkLst>
            <pc:docMk/>
            <pc:sldMk cId="1193239432" sldId="502"/>
            <ac:picMk id="9" creationId="{00000000-0000-0000-0000-000000000000}"/>
          </ac:picMkLst>
        </pc:picChg>
      </pc:sldChg>
    </pc:docChg>
  </pc:docChgLst>
  <pc:docChgLst>
    <pc:chgData name="Rosenlöf Anna-Mari" userId="a0b9cf59-5050-4b47-87a1-f15ffa09add5" providerId="ADAL" clId="{A2A6511A-3676-4D3F-B477-EBCCB91E3B9E}"/>
    <pc:docChg chg="undo custSel modSld">
      <pc:chgData name="Rosenlöf Anna-Mari" userId="a0b9cf59-5050-4b47-87a1-f15ffa09add5" providerId="ADAL" clId="{A2A6511A-3676-4D3F-B477-EBCCB91E3B9E}" dt="2023-08-11T09:45:45.631" v="5" actId="478"/>
      <pc:docMkLst>
        <pc:docMk/>
      </pc:docMkLst>
      <pc:sldChg chg="addSp delSp modSp mod">
        <pc:chgData name="Rosenlöf Anna-Mari" userId="a0b9cf59-5050-4b47-87a1-f15ffa09add5" providerId="ADAL" clId="{A2A6511A-3676-4D3F-B477-EBCCB91E3B9E}" dt="2023-08-11T09:45:45.631" v="5" actId="478"/>
        <pc:sldMkLst>
          <pc:docMk/>
          <pc:sldMk cId="1193239432" sldId="502"/>
        </pc:sldMkLst>
        <pc:spChg chg="mod">
          <ac:chgData name="Rosenlöf Anna-Mari" userId="a0b9cf59-5050-4b47-87a1-f15ffa09add5" providerId="ADAL" clId="{A2A6511A-3676-4D3F-B477-EBCCB91E3B9E}" dt="2023-08-11T09:45:25.769" v="3" actId="1076"/>
          <ac:spMkLst>
            <pc:docMk/>
            <pc:sldMk cId="1193239432" sldId="502"/>
            <ac:spMk id="4" creationId="{00000000-0000-0000-0000-000000000000}"/>
          </ac:spMkLst>
        </pc:spChg>
        <pc:grpChg chg="add del">
          <ac:chgData name="Rosenlöf Anna-Mari" userId="a0b9cf59-5050-4b47-87a1-f15ffa09add5" providerId="ADAL" clId="{A2A6511A-3676-4D3F-B477-EBCCB91E3B9E}" dt="2023-08-11T09:45:18.938" v="1" actId="478"/>
          <ac:grpSpMkLst>
            <pc:docMk/>
            <pc:sldMk cId="1193239432" sldId="502"/>
            <ac:grpSpMk id="8" creationId="{00000000-0000-0000-0000-000000000000}"/>
          </ac:grpSpMkLst>
        </pc:grpChg>
        <pc:picChg chg="add del">
          <ac:chgData name="Rosenlöf Anna-Mari" userId="a0b9cf59-5050-4b47-87a1-f15ffa09add5" providerId="ADAL" clId="{A2A6511A-3676-4D3F-B477-EBCCB91E3B9E}" dt="2023-08-11T09:45:45.631" v="5" actId="478"/>
          <ac:picMkLst>
            <pc:docMk/>
            <pc:sldMk cId="1193239432" sldId="502"/>
            <ac:picMk id="9" creationId="{00000000-0000-0000-0000-000000000000}"/>
          </ac:picMkLst>
        </pc:picChg>
      </pc:sldChg>
    </pc:docChg>
  </pc:docChgLst>
  <pc:docChgLst>
    <pc:chgData name="Rosenlöf Anna-Mari" userId="a0b9cf59-5050-4b47-87a1-f15ffa09add5" providerId="ADAL" clId="{467B7226-8A35-469E-8193-0A1F4F7831AA}"/>
    <pc:docChg chg="undo custSel modSld">
      <pc:chgData name="Rosenlöf Anna-Mari" userId="a0b9cf59-5050-4b47-87a1-f15ffa09add5" providerId="ADAL" clId="{467B7226-8A35-469E-8193-0A1F4F7831AA}" dt="2023-08-11T07:12:58.286" v="11" actId="33524"/>
      <pc:docMkLst>
        <pc:docMk/>
      </pc:docMkLst>
      <pc:sldChg chg="delSp modSp mod">
        <pc:chgData name="Rosenlöf Anna-Mari" userId="a0b9cf59-5050-4b47-87a1-f15ffa09add5" providerId="ADAL" clId="{467B7226-8A35-469E-8193-0A1F4F7831AA}" dt="2023-08-11T07:07:46.382" v="8" actId="1076"/>
        <pc:sldMkLst>
          <pc:docMk/>
          <pc:sldMk cId="521263882" sldId="486"/>
        </pc:sldMkLst>
        <pc:grpChg chg="mod">
          <ac:chgData name="Rosenlöf Anna-Mari" userId="a0b9cf59-5050-4b47-87a1-f15ffa09add5" providerId="ADAL" clId="{467B7226-8A35-469E-8193-0A1F4F7831AA}" dt="2023-08-11T07:07:37.143" v="6" actId="1076"/>
          <ac:grpSpMkLst>
            <pc:docMk/>
            <pc:sldMk cId="521263882" sldId="486"/>
            <ac:grpSpMk id="4" creationId="{00000000-0000-0000-0000-000000000000}"/>
          </ac:grpSpMkLst>
        </pc:grpChg>
        <pc:picChg chg="mod">
          <ac:chgData name="Rosenlöf Anna-Mari" userId="a0b9cf59-5050-4b47-87a1-f15ffa09add5" providerId="ADAL" clId="{467B7226-8A35-469E-8193-0A1F4F7831AA}" dt="2023-08-11T07:07:46.382" v="8" actId="1076"/>
          <ac:picMkLst>
            <pc:docMk/>
            <pc:sldMk cId="521263882" sldId="486"/>
            <ac:picMk id="8" creationId="{00000000-0000-0000-0000-000000000000}"/>
          </ac:picMkLst>
        </pc:picChg>
        <pc:picChg chg="del mod">
          <ac:chgData name="Rosenlöf Anna-Mari" userId="a0b9cf59-5050-4b47-87a1-f15ffa09add5" providerId="ADAL" clId="{467B7226-8A35-469E-8193-0A1F4F7831AA}" dt="2023-08-11T07:07:32.423" v="4" actId="478"/>
          <ac:picMkLst>
            <pc:docMk/>
            <pc:sldMk cId="521263882" sldId="486"/>
            <ac:picMk id="14" creationId="{00000000-0000-0000-0000-000000000000}"/>
          </ac:picMkLst>
        </pc:picChg>
      </pc:sldChg>
      <pc:sldChg chg="modSp mod">
        <pc:chgData name="Rosenlöf Anna-Mari" userId="a0b9cf59-5050-4b47-87a1-f15ffa09add5" providerId="ADAL" clId="{467B7226-8A35-469E-8193-0A1F4F7831AA}" dt="2023-08-11T07:12:58.286" v="11" actId="33524"/>
        <pc:sldMkLst>
          <pc:docMk/>
          <pc:sldMk cId="832790141" sldId="497"/>
        </pc:sldMkLst>
        <pc:spChg chg="mod">
          <ac:chgData name="Rosenlöf Anna-Mari" userId="a0b9cf59-5050-4b47-87a1-f15ffa09add5" providerId="ADAL" clId="{467B7226-8A35-469E-8193-0A1F4F7831AA}" dt="2023-08-11T07:12:58.286" v="11" actId="33524"/>
          <ac:spMkLst>
            <pc:docMk/>
            <pc:sldMk cId="832790141" sldId="497"/>
            <ac:spMk id="4" creationId="{00000000-0000-0000-0000-000000000000}"/>
          </ac:spMkLst>
        </pc:spChg>
        <pc:spChg chg="mod">
          <ac:chgData name="Rosenlöf Anna-Mari" userId="a0b9cf59-5050-4b47-87a1-f15ffa09add5" providerId="ADAL" clId="{467B7226-8A35-469E-8193-0A1F4F7831AA}" dt="2023-08-11T07:12:54.149" v="10" actId="313"/>
          <ac:spMkLst>
            <pc:docMk/>
            <pc:sldMk cId="832790141" sldId="497"/>
            <ac:spMk id="9" creationId="{00000000-0000-0000-0000-000000000000}"/>
          </ac:spMkLst>
        </pc:spChg>
      </pc:sldChg>
      <pc:sldChg chg="modSp mod">
        <pc:chgData name="Rosenlöf Anna-Mari" userId="a0b9cf59-5050-4b47-87a1-f15ffa09add5" providerId="ADAL" clId="{467B7226-8A35-469E-8193-0A1F4F7831AA}" dt="2023-08-11T07:03:57.110" v="2" actId="20577"/>
        <pc:sldMkLst>
          <pc:docMk/>
          <pc:sldMk cId="2596329886" sldId="511"/>
        </pc:sldMkLst>
        <pc:spChg chg="mod">
          <ac:chgData name="Rosenlöf Anna-Mari" userId="a0b9cf59-5050-4b47-87a1-f15ffa09add5" providerId="ADAL" clId="{467B7226-8A35-469E-8193-0A1F4F7831AA}" dt="2023-08-11T07:03:57.110" v="2" actId="20577"/>
          <ac:spMkLst>
            <pc:docMk/>
            <pc:sldMk cId="2596329886" sldId="511"/>
            <ac:spMk id="2" creationId="{00000000-0000-0000-0000-000000000000}"/>
          </ac:spMkLst>
        </pc:spChg>
      </pc:sldChg>
    </pc:docChg>
  </pc:docChgLst>
  <pc:docChgLst>
    <pc:chgData name="Rosenlöf Anna-Mari" userId="a0b9cf59-5050-4b47-87a1-f15ffa09add5" providerId="ADAL" clId="{67135AC6-B197-4C47-A9F4-4DA20DABC238}"/>
    <pc:docChg chg="undo custSel modSld">
      <pc:chgData name="Rosenlöf Anna-Mari" userId="a0b9cf59-5050-4b47-87a1-f15ffa09add5" providerId="ADAL" clId="{67135AC6-B197-4C47-A9F4-4DA20DABC238}" dt="2023-08-11T09:51:22.788" v="88" actId="20577"/>
      <pc:docMkLst>
        <pc:docMk/>
      </pc:docMkLst>
      <pc:sldChg chg="addSp delSp modSp mod">
        <pc:chgData name="Rosenlöf Anna-Mari" userId="a0b9cf59-5050-4b47-87a1-f15ffa09add5" providerId="ADAL" clId="{67135AC6-B197-4C47-A9F4-4DA20DABC238}" dt="2023-08-11T09:51:22.788" v="88" actId="20577"/>
        <pc:sldMkLst>
          <pc:docMk/>
          <pc:sldMk cId="832790141" sldId="497"/>
        </pc:sldMkLst>
        <pc:spChg chg="add mod">
          <ac:chgData name="Rosenlöf Anna-Mari" userId="a0b9cf59-5050-4b47-87a1-f15ffa09add5" providerId="ADAL" clId="{67135AC6-B197-4C47-A9F4-4DA20DABC238}" dt="2023-08-11T09:51:22.788" v="88" actId="20577"/>
          <ac:spMkLst>
            <pc:docMk/>
            <pc:sldMk cId="832790141" sldId="497"/>
            <ac:spMk id="3" creationId="{19DF21CB-EDCA-4C07-D17E-E4F7B7892EA3}"/>
          </ac:spMkLst>
        </pc:spChg>
        <pc:grpChg chg="add del">
          <ac:chgData name="Rosenlöf Anna-Mari" userId="a0b9cf59-5050-4b47-87a1-f15ffa09add5" providerId="ADAL" clId="{67135AC6-B197-4C47-A9F4-4DA20DABC238}" dt="2023-08-11T09:51:05.886" v="82" actId="478"/>
          <ac:grpSpMkLst>
            <pc:docMk/>
            <pc:sldMk cId="832790141" sldId="497"/>
            <ac:grpSpMk id="11" creationId="{00000000-0000-0000-0000-000000000000}"/>
          </ac:grpSpMkLst>
        </pc:grpChg>
        <pc:picChg chg="del">
          <ac:chgData name="Rosenlöf Anna-Mari" userId="a0b9cf59-5050-4b47-87a1-f15ffa09add5" providerId="ADAL" clId="{67135AC6-B197-4C47-A9F4-4DA20DABC238}" dt="2023-08-11T09:51:07.467" v="83" actId="478"/>
          <ac:picMkLst>
            <pc:docMk/>
            <pc:sldMk cId="832790141" sldId="497"/>
            <ac:picMk id="2" creationId="{00000000-0000-0000-0000-000000000000}"/>
          </ac:picMkLst>
        </pc:picChg>
      </pc:sldChg>
      <pc:sldChg chg="addSp delSp modSp mod">
        <pc:chgData name="Rosenlöf Anna-Mari" userId="a0b9cf59-5050-4b47-87a1-f15ffa09add5" providerId="ADAL" clId="{67135AC6-B197-4C47-A9F4-4DA20DABC238}" dt="2023-08-11T09:50:47.071" v="80" actId="20577"/>
        <pc:sldMkLst>
          <pc:docMk/>
          <pc:sldMk cId="1193239432" sldId="502"/>
        </pc:sldMkLst>
        <pc:spChg chg="add del mod">
          <ac:chgData name="Rosenlöf Anna-Mari" userId="a0b9cf59-5050-4b47-87a1-f15ffa09add5" providerId="ADAL" clId="{67135AC6-B197-4C47-A9F4-4DA20DABC238}" dt="2023-08-11T09:50:42.612" v="78" actId="1076"/>
          <ac:spMkLst>
            <pc:docMk/>
            <pc:sldMk cId="1193239432" sldId="502"/>
            <ac:spMk id="5" creationId="{00000000-0000-0000-0000-000000000000}"/>
          </ac:spMkLst>
        </pc:spChg>
        <pc:spChg chg="add mod">
          <ac:chgData name="Rosenlöf Anna-Mari" userId="a0b9cf59-5050-4b47-87a1-f15ffa09add5" providerId="ADAL" clId="{67135AC6-B197-4C47-A9F4-4DA20DABC238}" dt="2023-08-11T09:50:47.071" v="80" actId="20577"/>
          <ac:spMkLst>
            <pc:docMk/>
            <pc:sldMk cId="1193239432" sldId="502"/>
            <ac:spMk id="10" creationId="{F0A8CFFE-2D84-FAB4-E0FD-98A0F3D99684}"/>
          </ac:spMkLst>
        </pc:spChg>
        <pc:grpChg chg="add del">
          <ac:chgData name="Rosenlöf Anna-Mari" userId="a0b9cf59-5050-4b47-87a1-f15ffa09add5" providerId="ADAL" clId="{67135AC6-B197-4C47-A9F4-4DA20DABC238}" dt="2023-08-11T09:49:24.408" v="1" actId="478"/>
          <ac:grpSpMkLst>
            <pc:docMk/>
            <pc:sldMk cId="1193239432" sldId="502"/>
            <ac:grpSpMk id="8" creationId="{00000000-0000-0000-0000-000000000000}"/>
          </ac:grpSpMkLst>
        </pc:grpChg>
        <pc:picChg chg="del">
          <ac:chgData name="Rosenlöf Anna-Mari" userId="a0b9cf59-5050-4b47-87a1-f15ffa09add5" providerId="ADAL" clId="{67135AC6-B197-4C47-A9F4-4DA20DABC238}" dt="2023-08-11T09:49:25.571" v="2" actId="478"/>
          <ac:picMkLst>
            <pc:docMk/>
            <pc:sldMk cId="1193239432" sldId="502"/>
            <ac:picMk id="9"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860D58-B752-4CDB-8620-9A7D4CF9F242}" type="datetimeFigureOut">
              <a:rPr lang="el-GR" smtClean="0"/>
              <a:t>11/8/2023</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4D96C-08DC-42E1-9E9A-552D60B3BAA7}" type="slidenum">
              <a:rPr lang="el-GR" smtClean="0"/>
              <a:t>‹#›</a:t>
            </a:fld>
            <a:endParaRPr lang="el-GR"/>
          </a:p>
        </p:txBody>
      </p:sp>
    </p:spTree>
    <p:extLst>
      <p:ext uri="{BB962C8B-B14F-4D97-AF65-F5344CB8AC3E}">
        <p14:creationId xmlns:p14="http://schemas.microsoft.com/office/powerpoint/2010/main" val="95255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835FE-8383-4C2A-A550-311DABF40ECE}" type="datetimeFigureOut">
              <a:rPr lang="el-GR" smtClean="0"/>
              <a:t>11/8/2023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88AC0-7BFC-402F-8FEB-1D79F7276AC1}" type="slidenum">
              <a:rPr lang="el-GR" smtClean="0"/>
              <a:t>‹#›</a:t>
            </a:fld>
            <a:endParaRPr lang="el-GR"/>
          </a:p>
        </p:txBody>
      </p:sp>
    </p:spTree>
    <p:extLst>
      <p:ext uri="{BB962C8B-B14F-4D97-AF65-F5344CB8AC3E}">
        <p14:creationId xmlns:p14="http://schemas.microsoft.com/office/powerpoint/2010/main" val="371997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US"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2</a:t>
            </a:fld>
            <a:endParaRPr lang="el-GR"/>
          </a:p>
        </p:txBody>
      </p:sp>
    </p:spTree>
    <p:extLst>
      <p:ext uri="{BB962C8B-B14F-4D97-AF65-F5344CB8AC3E}">
        <p14:creationId xmlns:p14="http://schemas.microsoft.com/office/powerpoint/2010/main" val="284742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11</a:t>
            </a:fld>
            <a:endParaRPr lang="el-GR"/>
          </a:p>
        </p:txBody>
      </p:sp>
    </p:spTree>
    <p:extLst>
      <p:ext uri="{BB962C8B-B14F-4D97-AF65-F5344CB8AC3E}">
        <p14:creationId xmlns:p14="http://schemas.microsoft.com/office/powerpoint/2010/main" val="115513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12</a:t>
            </a:fld>
            <a:endParaRPr lang="el-GR"/>
          </a:p>
        </p:txBody>
      </p:sp>
    </p:spTree>
    <p:extLst>
      <p:ext uri="{BB962C8B-B14F-4D97-AF65-F5344CB8AC3E}">
        <p14:creationId xmlns:p14="http://schemas.microsoft.com/office/powerpoint/2010/main" val="10411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13</a:t>
            </a:fld>
            <a:endParaRPr lang="el-GR"/>
          </a:p>
        </p:txBody>
      </p:sp>
    </p:spTree>
    <p:extLst>
      <p:ext uri="{BB962C8B-B14F-4D97-AF65-F5344CB8AC3E}">
        <p14:creationId xmlns:p14="http://schemas.microsoft.com/office/powerpoint/2010/main" val="2059427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14</a:t>
            </a:fld>
            <a:endParaRPr lang="el-GR"/>
          </a:p>
        </p:txBody>
      </p:sp>
    </p:spTree>
    <p:extLst>
      <p:ext uri="{BB962C8B-B14F-4D97-AF65-F5344CB8AC3E}">
        <p14:creationId xmlns:p14="http://schemas.microsoft.com/office/powerpoint/2010/main" val="187342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15</a:t>
            </a:fld>
            <a:endParaRPr lang="el-GR"/>
          </a:p>
        </p:txBody>
      </p:sp>
    </p:spTree>
    <p:extLst>
      <p:ext uri="{BB962C8B-B14F-4D97-AF65-F5344CB8AC3E}">
        <p14:creationId xmlns:p14="http://schemas.microsoft.com/office/powerpoint/2010/main" val="118011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16</a:t>
            </a:fld>
            <a:endParaRPr lang="el-GR"/>
          </a:p>
        </p:txBody>
      </p:sp>
    </p:spTree>
    <p:extLst>
      <p:ext uri="{BB962C8B-B14F-4D97-AF65-F5344CB8AC3E}">
        <p14:creationId xmlns:p14="http://schemas.microsoft.com/office/powerpoint/2010/main" val="1700089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17</a:t>
            </a:fld>
            <a:endParaRPr lang="el-GR"/>
          </a:p>
        </p:txBody>
      </p:sp>
    </p:spTree>
    <p:extLst>
      <p:ext uri="{BB962C8B-B14F-4D97-AF65-F5344CB8AC3E}">
        <p14:creationId xmlns:p14="http://schemas.microsoft.com/office/powerpoint/2010/main" val="2458921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i="0"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18</a:t>
            </a:fld>
            <a:endParaRPr lang="el-GR"/>
          </a:p>
        </p:txBody>
      </p:sp>
    </p:spTree>
    <p:extLst>
      <p:ext uri="{BB962C8B-B14F-4D97-AF65-F5344CB8AC3E}">
        <p14:creationId xmlns:p14="http://schemas.microsoft.com/office/powerpoint/2010/main" val="1008766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19</a:t>
            </a:fld>
            <a:endParaRPr lang="el-GR"/>
          </a:p>
        </p:txBody>
      </p:sp>
    </p:spTree>
    <p:extLst>
      <p:ext uri="{BB962C8B-B14F-4D97-AF65-F5344CB8AC3E}">
        <p14:creationId xmlns:p14="http://schemas.microsoft.com/office/powerpoint/2010/main" val="151756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20</a:t>
            </a:fld>
            <a:endParaRPr lang="el-GR"/>
          </a:p>
        </p:txBody>
      </p:sp>
    </p:spTree>
    <p:extLst>
      <p:ext uri="{BB962C8B-B14F-4D97-AF65-F5344CB8AC3E}">
        <p14:creationId xmlns:p14="http://schemas.microsoft.com/office/powerpoint/2010/main" val="237362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3</a:t>
            </a:fld>
            <a:endParaRPr lang="el-GR"/>
          </a:p>
        </p:txBody>
      </p:sp>
    </p:spTree>
    <p:extLst>
      <p:ext uri="{BB962C8B-B14F-4D97-AF65-F5344CB8AC3E}">
        <p14:creationId xmlns:p14="http://schemas.microsoft.com/office/powerpoint/2010/main" val="2414545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21</a:t>
            </a:fld>
            <a:endParaRPr lang="el-GR"/>
          </a:p>
        </p:txBody>
      </p:sp>
    </p:spTree>
    <p:extLst>
      <p:ext uri="{BB962C8B-B14F-4D97-AF65-F5344CB8AC3E}">
        <p14:creationId xmlns:p14="http://schemas.microsoft.com/office/powerpoint/2010/main" val="2466330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22</a:t>
            </a:fld>
            <a:endParaRPr lang="el-GR"/>
          </a:p>
        </p:txBody>
      </p:sp>
    </p:spTree>
    <p:extLst>
      <p:ext uri="{BB962C8B-B14F-4D97-AF65-F5344CB8AC3E}">
        <p14:creationId xmlns:p14="http://schemas.microsoft.com/office/powerpoint/2010/main" val="1445713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23</a:t>
            </a:fld>
            <a:endParaRPr lang="el-GR"/>
          </a:p>
        </p:txBody>
      </p:sp>
    </p:spTree>
    <p:extLst>
      <p:ext uri="{BB962C8B-B14F-4D97-AF65-F5344CB8AC3E}">
        <p14:creationId xmlns:p14="http://schemas.microsoft.com/office/powerpoint/2010/main" val="97321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4</a:t>
            </a:fld>
            <a:endParaRPr lang="el-GR"/>
          </a:p>
        </p:txBody>
      </p:sp>
    </p:spTree>
    <p:extLst>
      <p:ext uri="{BB962C8B-B14F-4D97-AF65-F5344CB8AC3E}">
        <p14:creationId xmlns:p14="http://schemas.microsoft.com/office/powerpoint/2010/main" val="327431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5</a:t>
            </a:fld>
            <a:endParaRPr lang="el-GR"/>
          </a:p>
        </p:txBody>
      </p:sp>
    </p:spTree>
    <p:extLst>
      <p:ext uri="{BB962C8B-B14F-4D97-AF65-F5344CB8AC3E}">
        <p14:creationId xmlns:p14="http://schemas.microsoft.com/office/powerpoint/2010/main" val="402510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6</a:t>
            </a:fld>
            <a:endParaRPr lang="el-GR"/>
          </a:p>
        </p:txBody>
      </p:sp>
    </p:spTree>
    <p:extLst>
      <p:ext uri="{BB962C8B-B14F-4D97-AF65-F5344CB8AC3E}">
        <p14:creationId xmlns:p14="http://schemas.microsoft.com/office/powerpoint/2010/main" val="370003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1" dirty="0">
              <a:solidFill>
                <a:srgbClr val="141EDE"/>
              </a:solidFill>
            </a:endParaRPr>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7</a:t>
            </a:fld>
            <a:endParaRPr lang="el-GR"/>
          </a:p>
        </p:txBody>
      </p:sp>
    </p:spTree>
    <p:extLst>
      <p:ext uri="{BB962C8B-B14F-4D97-AF65-F5344CB8AC3E}">
        <p14:creationId xmlns:p14="http://schemas.microsoft.com/office/powerpoint/2010/main" val="281646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endParaRPr lang="en-US" altLang="el-GR" dirty="0">
              <a:solidFill>
                <a:srgbClr val="000000"/>
              </a:solidFill>
            </a:endParaRPr>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8</a:t>
            </a:fld>
            <a:endParaRPr lang="el-GR"/>
          </a:p>
        </p:txBody>
      </p:sp>
    </p:spTree>
    <p:extLst>
      <p:ext uri="{BB962C8B-B14F-4D97-AF65-F5344CB8AC3E}">
        <p14:creationId xmlns:p14="http://schemas.microsoft.com/office/powerpoint/2010/main" val="38854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9</a:t>
            </a:fld>
            <a:endParaRPr lang="el-GR"/>
          </a:p>
        </p:txBody>
      </p:sp>
    </p:spTree>
    <p:extLst>
      <p:ext uri="{BB962C8B-B14F-4D97-AF65-F5344CB8AC3E}">
        <p14:creationId xmlns:p14="http://schemas.microsoft.com/office/powerpoint/2010/main" val="141116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51C88AC0-7BFC-402F-8FEB-1D79F7276AC1}" type="slidenum">
              <a:rPr lang="el-GR" smtClean="0"/>
              <a:t>10</a:t>
            </a:fld>
            <a:endParaRPr lang="el-GR"/>
          </a:p>
        </p:txBody>
      </p:sp>
    </p:spTree>
    <p:extLst>
      <p:ext uri="{BB962C8B-B14F-4D97-AF65-F5344CB8AC3E}">
        <p14:creationId xmlns:p14="http://schemas.microsoft.com/office/powerpoint/2010/main" val="40573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03CFD987-12A4-4771-936E-151582225D85}" type="datetimeFigureOut">
              <a:rPr lang="el-GR" smtClean="0"/>
              <a:t>11/8/2023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CFA946-4D2E-4BA5-A177-75C4C240C00D}" type="slidenum">
              <a:rPr lang="el-GR" smtClean="0"/>
              <a:t>‹#›</a:t>
            </a:fld>
            <a:endParaRPr lang="el-GR"/>
          </a:p>
        </p:txBody>
      </p:sp>
    </p:spTree>
    <p:extLst>
      <p:ext uri="{BB962C8B-B14F-4D97-AF65-F5344CB8AC3E}">
        <p14:creationId xmlns:p14="http://schemas.microsoft.com/office/powerpoint/2010/main" val="2723357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3CFD987-12A4-4771-936E-151582225D85}" type="datetimeFigureOut">
              <a:rPr lang="el-GR" smtClean="0"/>
              <a:t>11/8/2023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CFA946-4D2E-4BA5-A177-75C4C240C00D}" type="slidenum">
              <a:rPr lang="el-GR" smtClean="0"/>
              <a:t>‹#›</a:t>
            </a:fld>
            <a:endParaRPr lang="el-GR"/>
          </a:p>
        </p:txBody>
      </p:sp>
    </p:spTree>
    <p:extLst>
      <p:ext uri="{BB962C8B-B14F-4D97-AF65-F5344CB8AC3E}">
        <p14:creationId xmlns:p14="http://schemas.microsoft.com/office/powerpoint/2010/main" val="1849827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3CFD987-12A4-4771-936E-151582225D85}" type="datetimeFigureOut">
              <a:rPr lang="el-GR" smtClean="0"/>
              <a:t>11/8/2023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CFA946-4D2E-4BA5-A177-75C4C240C00D}" type="slidenum">
              <a:rPr lang="el-GR" smtClean="0"/>
              <a:t>‹#›</a:t>
            </a:fld>
            <a:endParaRPr lang="el-GR"/>
          </a:p>
        </p:txBody>
      </p:sp>
    </p:spTree>
    <p:extLst>
      <p:ext uri="{BB962C8B-B14F-4D97-AF65-F5344CB8AC3E}">
        <p14:creationId xmlns:p14="http://schemas.microsoft.com/office/powerpoint/2010/main" val="1684363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3CFD987-12A4-4771-936E-151582225D85}" type="datetimeFigureOut">
              <a:rPr lang="el-GR" smtClean="0"/>
              <a:t>11/8/2023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CFA946-4D2E-4BA5-A177-75C4C240C00D}" type="slidenum">
              <a:rPr lang="el-GR" smtClean="0"/>
              <a:t>‹#›</a:t>
            </a:fld>
            <a:endParaRPr lang="el-GR"/>
          </a:p>
        </p:txBody>
      </p:sp>
    </p:spTree>
    <p:extLst>
      <p:ext uri="{BB962C8B-B14F-4D97-AF65-F5344CB8AC3E}">
        <p14:creationId xmlns:p14="http://schemas.microsoft.com/office/powerpoint/2010/main" val="358579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03CFD987-12A4-4771-936E-151582225D85}" type="datetimeFigureOut">
              <a:rPr lang="el-GR" smtClean="0"/>
              <a:t>11/8/2023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5CFA946-4D2E-4BA5-A177-75C4C240C00D}" type="slidenum">
              <a:rPr lang="el-GR" smtClean="0"/>
              <a:t>‹#›</a:t>
            </a:fld>
            <a:endParaRPr lang="el-GR"/>
          </a:p>
        </p:txBody>
      </p:sp>
    </p:spTree>
    <p:extLst>
      <p:ext uri="{BB962C8B-B14F-4D97-AF65-F5344CB8AC3E}">
        <p14:creationId xmlns:p14="http://schemas.microsoft.com/office/powerpoint/2010/main" val="13647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3CFD987-12A4-4771-936E-151582225D85}" type="datetimeFigureOut">
              <a:rPr lang="el-GR" smtClean="0"/>
              <a:t>11/8/2023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5CFA946-4D2E-4BA5-A177-75C4C240C00D}" type="slidenum">
              <a:rPr lang="el-GR" smtClean="0"/>
              <a:t>‹#›</a:t>
            </a:fld>
            <a:endParaRPr lang="el-GR"/>
          </a:p>
        </p:txBody>
      </p:sp>
    </p:spTree>
    <p:extLst>
      <p:ext uri="{BB962C8B-B14F-4D97-AF65-F5344CB8AC3E}">
        <p14:creationId xmlns:p14="http://schemas.microsoft.com/office/powerpoint/2010/main" val="199197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03CFD987-12A4-4771-936E-151582225D85}" type="datetimeFigureOut">
              <a:rPr lang="el-GR" smtClean="0"/>
              <a:t>11/8/2023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5CFA946-4D2E-4BA5-A177-75C4C240C00D}" type="slidenum">
              <a:rPr lang="el-GR" smtClean="0"/>
              <a:t>‹#›</a:t>
            </a:fld>
            <a:endParaRPr lang="el-GR"/>
          </a:p>
        </p:txBody>
      </p:sp>
    </p:spTree>
    <p:extLst>
      <p:ext uri="{BB962C8B-B14F-4D97-AF65-F5344CB8AC3E}">
        <p14:creationId xmlns:p14="http://schemas.microsoft.com/office/powerpoint/2010/main" val="1267337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03CFD987-12A4-4771-936E-151582225D85}" type="datetimeFigureOut">
              <a:rPr lang="el-GR" smtClean="0"/>
              <a:t>11/8/2023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5CFA946-4D2E-4BA5-A177-75C4C240C00D}" type="slidenum">
              <a:rPr lang="el-GR" smtClean="0"/>
              <a:t>‹#›</a:t>
            </a:fld>
            <a:endParaRPr lang="el-GR"/>
          </a:p>
        </p:txBody>
      </p:sp>
    </p:spTree>
    <p:extLst>
      <p:ext uri="{BB962C8B-B14F-4D97-AF65-F5344CB8AC3E}">
        <p14:creationId xmlns:p14="http://schemas.microsoft.com/office/powerpoint/2010/main" val="857540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3CFD987-12A4-4771-936E-151582225D85}" type="datetimeFigureOut">
              <a:rPr lang="el-GR" smtClean="0"/>
              <a:t>11/8/2023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5CFA946-4D2E-4BA5-A177-75C4C240C00D}" type="slidenum">
              <a:rPr lang="el-GR" smtClean="0"/>
              <a:t>‹#›</a:t>
            </a:fld>
            <a:endParaRPr lang="el-GR"/>
          </a:p>
        </p:txBody>
      </p:sp>
    </p:spTree>
    <p:extLst>
      <p:ext uri="{BB962C8B-B14F-4D97-AF65-F5344CB8AC3E}">
        <p14:creationId xmlns:p14="http://schemas.microsoft.com/office/powerpoint/2010/main" val="264391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03CFD987-12A4-4771-936E-151582225D85}" type="datetimeFigureOut">
              <a:rPr lang="el-GR" smtClean="0"/>
              <a:t>11/8/2023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5CFA946-4D2E-4BA5-A177-75C4C240C00D}" type="slidenum">
              <a:rPr lang="el-GR" smtClean="0"/>
              <a:t>‹#›</a:t>
            </a:fld>
            <a:endParaRPr lang="el-GR"/>
          </a:p>
        </p:txBody>
      </p:sp>
    </p:spTree>
    <p:extLst>
      <p:ext uri="{BB962C8B-B14F-4D97-AF65-F5344CB8AC3E}">
        <p14:creationId xmlns:p14="http://schemas.microsoft.com/office/powerpoint/2010/main" val="57112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03CFD987-12A4-4771-936E-151582225D85}" type="datetimeFigureOut">
              <a:rPr lang="el-GR" smtClean="0"/>
              <a:t>11/8/2023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5CFA946-4D2E-4BA5-A177-75C4C240C00D}" type="slidenum">
              <a:rPr lang="el-GR" smtClean="0"/>
              <a:t>‹#›</a:t>
            </a:fld>
            <a:endParaRPr lang="el-GR"/>
          </a:p>
        </p:txBody>
      </p:sp>
    </p:spTree>
    <p:extLst>
      <p:ext uri="{BB962C8B-B14F-4D97-AF65-F5344CB8AC3E}">
        <p14:creationId xmlns:p14="http://schemas.microsoft.com/office/powerpoint/2010/main" val="300994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76">
              <a:srgbClr val="FFFF00">
                <a:tint val="66000"/>
                <a:satMod val="160000"/>
              </a:srgbClr>
            </a:gs>
            <a:gs pos="0">
              <a:srgbClr val="FFFF00"/>
            </a:gs>
            <a:gs pos="50000">
              <a:srgbClr val="FFFF00">
                <a:tint val="44500"/>
                <a:satMod val="160000"/>
              </a:srgbClr>
            </a:gs>
            <a:gs pos="100000">
              <a:srgbClr val="FFFF00">
                <a:tint val="23500"/>
                <a:satMod val="160000"/>
              </a:srgbClr>
            </a:gs>
          </a:gsLst>
          <a:lin ang="16200000" scaled="1"/>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FD987-12A4-4771-936E-151582225D85}" type="datetimeFigureOut">
              <a:rPr lang="el-GR" smtClean="0"/>
              <a:t>11/8/2023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FA946-4D2E-4BA5-A177-75C4C240C00D}" type="slidenum">
              <a:rPr lang="el-GR" smtClean="0"/>
              <a:t>‹#›</a:t>
            </a:fld>
            <a:endParaRPr lang="el-GR"/>
          </a:p>
        </p:txBody>
      </p:sp>
    </p:spTree>
    <p:extLst>
      <p:ext uri="{BB962C8B-B14F-4D97-AF65-F5344CB8AC3E}">
        <p14:creationId xmlns:p14="http://schemas.microsoft.com/office/powerpoint/2010/main" val="2191989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creativecommons.org/licenses/by-nc-sa/4.0/deed.en"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slide" Target="slide12.xml"/><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12.xml"/><Relationship Id="rId7" Type="http://schemas.microsoft.com/office/2007/relationships/hdphoto" Target="../media/hdphoto16.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pn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6.png"/><Relationship Id="rId17" Type="http://schemas.openxmlformats.org/officeDocument/2006/relationships/slide" Target="slide4.xml"/><Relationship Id="rId2" Type="http://schemas.openxmlformats.org/officeDocument/2006/relationships/notesSlide" Target="../notesSlides/notesSlide11.xml"/><Relationship Id="rId16" Type="http://schemas.openxmlformats.org/officeDocument/2006/relationships/slide" Target="slide12.xml"/><Relationship Id="rId1" Type="http://schemas.openxmlformats.org/officeDocument/2006/relationships/slideLayout" Target="../slideLayouts/slideLayout7.xml"/><Relationship Id="rId6" Type="http://schemas.microsoft.com/office/2007/relationships/hdphoto" Target="../media/hdphoto18.wdp"/><Relationship Id="rId11" Type="http://schemas.microsoft.com/office/2007/relationships/hdphoto" Target="../media/hdphoto20.wdp"/><Relationship Id="rId5" Type="http://schemas.openxmlformats.org/officeDocument/2006/relationships/image" Target="../media/image42.png"/><Relationship Id="rId15" Type="http://schemas.microsoft.com/office/2007/relationships/hdphoto" Target="../media/hdphoto21.wdp"/><Relationship Id="rId10" Type="http://schemas.openxmlformats.org/officeDocument/2006/relationships/image" Target="../media/image45.png"/><Relationship Id="rId4" Type="http://schemas.microsoft.com/office/2007/relationships/hdphoto" Target="../media/hdphoto17.wdp"/><Relationship Id="rId9" Type="http://schemas.microsoft.com/office/2007/relationships/hdphoto" Target="../media/hdphoto19.wdp"/><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image" Target="../media/image3.png"/><Relationship Id="rId10" Type="http://schemas.microsoft.com/office/2007/relationships/hdphoto" Target="../media/hdphoto23.wdp"/><Relationship Id="rId4" Type="http://schemas.openxmlformats.org/officeDocument/2006/relationships/image" Target="../media/image6.pn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microsoft.com/office/2007/relationships/hdphoto" Target="../media/hdphoto26.wdp"/><Relationship Id="rId3" Type="http://schemas.openxmlformats.org/officeDocument/2006/relationships/image" Target="../media/image50.png"/><Relationship Id="rId7" Type="http://schemas.openxmlformats.org/officeDocument/2006/relationships/slide" Target="slide12.xml"/><Relationship Id="rId12"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3.png"/><Relationship Id="rId5" Type="http://schemas.microsoft.com/office/2007/relationships/hdphoto" Target="../media/hdphoto24.wdp"/><Relationship Id="rId10" Type="http://schemas.openxmlformats.org/officeDocument/2006/relationships/image" Target="../media/image6.png"/><Relationship Id="rId4" Type="http://schemas.openxmlformats.org/officeDocument/2006/relationships/image" Target="../media/image51.png"/><Relationship Id="rId9" Type="http://schemas.microsoft.com/office/2007/relationships/hdphoto" Target="../media/hdphoto25.wdp"/></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5.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12.xml"/><Relationship Id="rId4" Type="http://schemas.microsoft.com/office/2007/relationships/hdphoto" Target="../media/hdphoto27.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slide" Target="slide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hyperlink" Target="http://www.peterpaulrubens.net/the-feast-of-venus.jsp"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skullmapping.com/project/rubens-cupid/"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3.xml"/><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12.xml"/><Relationship Id="rId4" Type="http://schemas.openxmlformats.org/officeDocument/2006/relationships/slide" Target="slide4.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skullmapping.com/project/rubens-cupid/" TargetMode="External"/><Relationship Id="rId5" Type="http://schemas.openxmlformats.org/officeDocument/2006/relationships/hyperlink" Target="https://www.youtube.com/watch?v=7NhFmARAgu0"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4.xml"/><Relationship Id="rId3" Type="http://schemas.openxmlformats.org/officeDocument/2006/relationships/image" Target="../media/image59.png"/><Relationship Id="rId7" Type="http://schemas.openxmlformats.org/officeDocument/2006/relationships/image" Target="../media/image6.png"/><Relationship Id="rId12" Type="http://schemas.openxmlformats.org/officeDocument/2006/relationships/slide" Target="slide14.xml"/><Relationship Id="rId2" Type="http://schemas.openxmlformats.org/officeDocument/2006/relationships/notesSlide" Target="../notesSlides/notesSlide22.xml"/><Relationship Id="rId16" Type="http://schemas.microsoft.com/office/2007/relationships/hdphoto" Target="../media/hdphoto30.wdp"/><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62.gif"/><Relationship Id="rId5" Type="http://schemas.openxmlformats.org/officeDocument/2006/relationships/image" Target="../media/image60.jpeg"/><Relationship Id="rId15" Type="http://schemas.openxmlformats.org/officeDocument/2006/relationships/image" Target="../media/image64.png"/><Relationship Id="rId10" Type="http://schemas.microsoft.com/office/2007/relationships/hdphoto" Target="../media/hdphoto29.wdp"/><Relationship Id="rId4" Type="http://schemas.microsoft.com/office/2007/relationships/hdphoto" Target="../media/hdphoto28.wdp"/><Relationship Id="rId9" Type="http://schemas.openxmlformats.org/officeDocument/2006/relationships/image" Target="../media/image61.png"/><Relationship Id="rId1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reek-language.gr/digitalResources/ancient_greek/library/browse.html?page=5&amp;text_id=76" TargetMode="External"/><Relationship Id="rId7" Type="http://schemas.microsoft.com/office/2007/relationships/hdphoto" Target="../media/hdphoto31.wdp"/><Relationship Id="rId2" Type="http://schemas.openxmlformats.org/officeDocument/2006/relationships/hyperlink" Target="https://www.greek-language.gr/digitalResources/ancient_greek/library/browse.html?text_id=78&amp;page=8" TargetMode="Externa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3.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hyperlink" Target="https://readloud.net/english/british/5-female-voice-amy.html" TargetMode="External"/><Relationship Id="rId7" Type="http://schemas.openxmlformats.org/officeDocument/2006/relationships/image" Target="../media/image66.png"/><Relationship Id="rId2" Type="http://schemas.openxmlformats.org/officeDocument/2006/relationships/hyperlink" Target="https://www.researchgate.net/publication/322583683_Arts-Based_Methods_in_Education_Around_the_World"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hyperlink" Target="https://monoskop.org/images/4/46/Kosuth_Joseph_1969_1991_Art_After_Philosophy.pdf"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perseus.tufts.edu/hopper/text?doc=Perseus:text:1999.02.0137:book%3D35:chapter%3D40" TargetMode="External"/><Relationship Id="rId7" Type="http://schemas.microsoft.com/office/2007/relationships/hdphoto" Target="../media/hdphoto32.wdp"/><Relationship Id="rId2" Type="http://schemas.openxmlformats.org/officeDocument/2006/relationships/hyperlink" Target="https://ia600208.us.archive.org/2/items/cu31924031053550/cu31924031053550.pdf" TargetMode="Externa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hyperlink" Target="https://vdoc.pub/download/-6vmpve9aq590" TargetMode="External"/><Relationship Id="rId4" Type="http://schemas.openxmlformats.org/officeDocument/2006/relationships/hyperlink" Target="http://www.dodici12.com/docs/Tanizaki-JunIchiro-In-Praise-of-Shadows.pdf" TargetMode="External"/><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7NhFmARAgu0" TargetMode="External"/><Relationship Id="rId13" Type="http://schemas.openxmlformats.org/officeDocument/2006/relationships/image" Target="../media/image6.png"/><Relationship Id="rId3" Type="http://schemas.openxmlformats.org/officeDocument/2006/relationships/hyperlink" Target="https://ar.pinterest.com/pin/772015561110767791/" TargetMode="External"/><Relationship Id="rId7" Type="http://schemas.openxmlformats.org/officeDocument/2006/relationships/hyperlink" Target="https://skullmapping.com/project/rubens-cupid/" TargetMode="External"/><Relationship Id="rId12" Type="http://schemas.openxmlformats.org/officeDocument/2006/relationships/hyperlink" Target="https://apps.who.int/iris/bitstream/handle/10665/329834/9789289054553-eng.pdf?ua=1" TargetMode="External"/><Relationship Id="rId2" Type="http://schemas.openxmlformats.org/officeDocument/2006/relationships/hyperlink" Target="http://clipart-library.com/" TargetMode="External"/><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hyperlink" Target="http://www.peterpaulrubens.net/the-feast-of-venus.jsp" TargetMode="External"/><Relationship Id="rId11" Type="http://schemas.openxmlformats.org/officeDocument/2006/relationships/hyperlink" Target="https://www.who.int/initiatives/arts-and-health" TargetMode="External"/><Relationship Id="rId5" Type="http://schemas.openxmlformats.org/officeDocument/2006/relationships/hyperlink" Target="https://www.artsy.net/artwork/robert-doisneau-pablo-picasso-et-les-petits-pains" TargetMode="External"/><Relationship Id="rId15" Type="http://schemas.openxmlformats.org/officeDocument/2006/relationships/image" Target="../media/image68.png"/><Relationship Id="rId10" Type="http://schemas.openxmlformats.org/officeDocument/2006/relationships/hyperlink" Target="https://apps.who.int/gb/bd/PDF/bd47/EN/constitution-en.pdf?ua=1" TargetMode="External"/><Relationship Id="rId4" Type="http://schemas.openxmlformats.org/officeDocument/2006/relationships/hyperlink" Target="https://twitter.com/cont3ntkings/status/1249437189789880330" TargetMode="External"/><Relationship Id="rId9" Type="http://schemas.openxmlformats.org/officeDocument/2006/relationships/hyperlink" Target="https://www.who.int/about/governance/constitution" TargetMode="Externa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png"/><Relationship Id="rId18" Type="http://schemas.openxmlformats.org/officeDocument/2006/relationships/image" Target="../media/image12.png"/><Relationship Id="rId26" Type="http://schemas.microsoft.com/office/2007/relationships/hdphoto" Target="../media/hdphoto10.wdp"/><Relationship Id="rId3" Type="http://schemas.openxmlformats.org/officeDocument/2006/relationships/hyperlink" Target="https://www.who.int/initiatives/arts-and-health" TargetMode="External"/><Relationship Id="rId21" Type="http://schemas.microsoft.com/office/2007/relationships/hdphoto" Target="../media/hdphoto8.wdp"/><Relationship Id="rId7" Type="http://schemas.microsoft.com/office/2007/relationships/hdphoto" Target="../media/hdphoto1.wdp"/><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png"/><Relationship Id="rId24" Type="http://schemas.openxmlformats.org/officeDocument/2006/relationships/image" Target="../media/image15.png"/><Relationship Id="rId5" Type="http://schemas.openxmlformats.org/officeDocument/2006/relationships/hyperlink" Target="https://apps.who.int/gb/bd/PDF/bd47/EN/constitution-en.pdf?ua=1" TargetMode="External"/><Relationship Id="rId15" Type="http://schemas.openxmlformats.org/officeDocument/2006/relationships/image" Target="../media/image10.gif"/><Relationship Id="rId23" Type="http://schemas.microsoft.com/office/2007/relationships/hdphoto" Target="../media/hdphoto9.wdp"/><Relationship Id="rId10" Type="http://schemas.microsoft.com/office/2007/relationships/hdphoto" Target="../media/hdphoto3.wdp"/><Relationship Id="rId19" Type="http://schemas.microsoft.com/office/2007/relationships/hdphoto" Target="../media/hdphoto7.wdp"/><Relationship Id="rId4" Type="http://schemas.openxmlformats.org/officeDocument/2006/relationships/hyperlink" Target="https://www.who.int/about/governance/constitution" TargetMode="External"/><Relationship Id="rId9" Type="http://schemas.openxmlformats.org/officeDocument/2006/relationships/image" Target="../media/image7.png"/><Relationship Id="rId14" Type="http://schemas.microsoft.com/office/2007/relationships/hdphoto" Target="../media/hdphoto5.wdp"/><Relationship Id="rId22"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hyperlink" Target="https://apps.who.int/iris/bitstream/handle/10665/329834/9789289054553-eng.pdf?ua=1" TargetMode="External"/><Relationship Id="rId3" Type="http://schemas.openxmlformats.org/officeDocument/2006/relationships/image" Target="../media/image17.gif"/><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1.xm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3.xml"/><Relationship Id="rId10" Type="http://schemas.openxmlformats.org/officeDocument/2006/relationships/slide" Target="slide12.xml"/><Relationship Id="rId4" Type="http://schemas.openxmlformats.org/officeDocument/2006/relationships/slide" Target="slide4.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png"/><Relationship Id="rId18" Type="http://schemas.openxmlformats.org/officeDocument/2006/relationships/image" Target="../media/image3.png"/><Relationship Id="rId3" Type="http://schemas.openxmlformats.org/officeDocument/2006/relationships/slide" Target="slide12.xml"/><Relationship Id="rId21" Type="http://schemas.openxmlformats.org/officeDocument/2006/relationships/hyperlink" Target="https://apps.who.int/iris/bitstream/handle/10665/329834/9789289054553-eng.pdf?ua=1" TargetMode="External"/><Relationship Id="rId7" Type="http://schemas.microsoft.com/office/2007/relationships/hdphoto" Target="../media/hdphoto11.wdp"/><Relationship Id="rId12" Type="http://schemas.openxmlformats.org/officeDocument/2006/relationships/image" Target="../media/image26.gif"/><Relationship Id="rId17" Type="http://schemas.microsoft.com/office/2007/relationships/hdphoto" Target="../media/hdphoto1.wdp"/><Relationship Id="rId2" Type="http://schemas.openxmlformats.org/officeDocument/2006/relationships/notesSlide" Target="../notesSlides/notesSlide5.xml"/><Relationship Id="rId16" Type="http://schemas.openxmlformats.org/officeDocument/2006/relationships/image" Target="../media/image1.png"/><Relationship Id="rId20" Type="http://schemas.microsoft.com/office/2007/relationships/hdphoto" Target="../media/hdphoto12.wdp"/><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gif"/><Relationship Id="rId15" Type="http://schemas.openxmlformats.org/officeDocument/2006/relationships/image" Target="../media/image29.gif"/><Relationship Id="rId10" Type="http://schemas.openxmlformats.org/officeDocument/2006/relationships/image" Target="../media/image24.png"/><Relationship Id="rId19"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1.xml"/><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4.xml"/><Relationship Id="rId10" Type="http://schemas.openxmlformats.org/officeDocument/2006/relationships/image" Target="../media/image32.png"/><Relationship Id="rId4" Type="http://schemas.openxmlformats.org/officeDocument/2006/relationships/slide" Target="slide3.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3.gif"/><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6.gif"/><Relationship Id="rId5" Type="http://schemas.openxmlformats.org/officeDocument/2006/relationships/image" Target="../media/image6.png"/><Relationship Id="rId10" Type="http://schemas.microsoft.com/office/2007/relationships/hdphoto" Target="../media/hdphoto14.wdp"/><Relationship Id="rId4" Type="http://schemas.openxmlformats.org/officeDocument/2006/relationships/slide" Target="slide12.xml"/><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Ομάδα 17"/>
          <p:cNvGrpSpPr/>
          <p:nvPr/>
        </p:nvGrpSpPr>
        <p:grpSpPr>
          <a:xfrm>
            <a:off x="-12710" y="575112"/>
            <a:ext cx="12265670" cy="6348813"/>
            <a:chOff x="-12710" y="575112"/>
            <a:chExt cx="12265670" cy="6348813"/>
          </a:xfrm>
        </p:grpSpPr>
        <p:sp>
          <p:nvSpPr>
            <p:cNvPr id="2" name="Ορθογώνιο 1"/>
            <p:cNvSpPr/>
            <p:nvPr/>
          </p:nvSpPr>
          <p:spPr>
            <a:xfrm>
              <a:off x="2676402" y="575112"/>
              <a:ext cx="6531428" cy="40342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Promoting</a:t>
              </a:r>
              <a:endParaRPr kumimoji="0" lang="el-GR" sz="4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4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HEALTH </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&amp;</a:t>
              </a: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 Well-being </a:t>
              </a:r>
              <a:endParaRPr kumimoji="0" lang="el-GR" sz="4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4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through ART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66CCFF"/>
                </a:solidFill>
                <a:effectLst/>
                <a:uLnTx/>
                <a:uFillTx/>
                <a:latin typeface="Calibri" panose="020F0502020204030204"/>
                <a:ea typeface="+mn-ea"/>
                <a:cs typeface="+mn-cs"/>
              </a:endParaRPr>
            </a:p>
          </p:txBody>
        </p:sp>
        <p:sp>
          <p:nvSpPr>
            <p:cNvPr id="3" name="Στρογγυλεμένο ορθογώνιο 2"/>
            <p:cNvSpPr/>
            <p:nvPr/>
          </p:nvSpPr>
          <p:spPr>
            <a:xfrm>
              <a:off x="8943034" y="5153891"/>
              <a:ext cx="356611" cy="5715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Ορθογώνιο 3"/>
            <p:cNvSpPr/>
            <p:nvPr/>
          </p:nvSpPr>
          <p:spPr>
            <a:xfrm>
              <a:off x="2103355" y="951761"/>
              <a:ext cx="8638536" cy="36575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41EDE"/>
                </a:solidFill>
                <a:effectLst/>
                <a:uLnTx/>
                <a:uFillTx/>
                <a:latin typeface="Calibri" panose="020F0502020204030204"/>
                <a:ea typeface="+mn-ea"/>
                <a:cs typeface="+mn-cs"/>
              </a:endParaRPr>
            </a:p>
          </p:txBody>
        </p:sp>
        <p:sp>
          <p:nvSpPr>
            <p:cNvPr id="5" name="Στρογγυλεμένο ορθογώνιο 4"/>
            <p:cNvSpPr/>
            <p:nvPr/>
          </p:nvSpPr>
          <p:spPr>
            <a:xfrm>
              <a:off x="3254380" y="2074859"/>
              <a:ext cx="2087420" cy="830798"/>
            </a:xfrm>
            <a:prstGeom prst="roundRect">
              <a:avLst/>
            </a:prstGeom>
            <a:solidFill>
              <a:srgbClr val="FF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HEALTH</a:t>
              </a:r>
              <a:endParaRPr kumimoji="0" lang="el-GR"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Στρογγυλεμένο ορθογώνιο 5"/>
            <p:cNvSpPr/>
            <p:nvPr/>
          </p:nvSpPr>
          <p:spPr>
            <a:xfrm>
              <a:off x="5786644" y="2074859"/>
              <a:ext cx="2976342" cy="830798"/>
            </a:xfrm>
            <a:prstGeom prst="roundRect">
              <a:avLst/>
            </a:prstGeom>
            <a:solidFill>
              <a:srgbClr val="00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Well-being</a:t>
              </a:r>
              <a:endParaRPr kumimoji="0" lang="el-GR"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Στρογγυλεμένο ορθογώνιο 6"/>
            <p:cNvSpPr/>
            <p:nvPr/>
          </p:nvSpPr>
          <p:spPr>
            <a:xfrm>
              <a:off x="6382328" y="3368423"/>
              <a:ext cx="1484499" cy="832376"/>
            </a:xfrm>
            <a:prstGeom prst="roundRect">
              <a:avLst/>
            </a:prstGeom>
            <a:solidFill>
              <a:srgbClr val="66CCF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ART</a:t>
              </a:r>
              <a:endParaRPr kumimoji="0" lang="el-GR"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Εικόνα 8" descr="C:\Users\mirmi\Downloads\EU_flag-Erasmus_vect_POS (1).jpg"/>
            <p:cNvPicPr/>
            <p:nvPr/>
          </p:nvPicPr>
          <p:blipFill>
            <a:blip r:embed="rId2" cstate="email">
              <a:extLst>
                <a:ext uri="{BEBA8EAE-BF5A-486C-A8C5-ECC9F3942E4B}">
                  <a14:imgProps xmlns:a14="http://schemas.microsoft.com/office/drawing/2010/main">
                    <a14:imgLayer r:embed="rId3">
                      <a14:imgEffect>
                        <a14:backgroundRemoval t="0" b="100000" l="0" r="100000">
                          <a14:foregroundMark x1="36842" y1="50667" x2="36842" y2="65333"/>
                          <a14:foregroundMark x1="37135" y1="50667" x2="41520" y2="50667"/>
                          <a14:foregroundMark x1="43860" y1="58667" x2="43860" y2="78667"/>
                          <a14:foregroundMark x1="49415" y1="58667" x2="51754" y2="58667"/>
                          <a14:foregroundMark x1="51754" y1="58667" x2="51754" y2="58667"/>
                          <a14:foregroundMark x1="56725" y1="58667" x2="58480" y2="58667"/>
                          <a14:foregroundMark x1="61988" y1="60000" x2="61988" y2="78667"/>
                          <a14:foregroundMark x1="73392" y1="60000" x2="73392" y2="73333"/>
                          <a14:foregroundMark x1="81579" y1="58667" x2="83041" y2="58667"/>
                          <a14:foregroundMark x1="83041" y1="58667" x2="83041" y2="58667"/>
                          <a14:foregroundMark x1="91228" y1="57333" x2="91228" y2="73333"/>
                          <a14:foregroundMark x1="91228" y1="73333" x2="91228" y2="73333"/>
                          <a14:foregroundMark x1="87427" y1="68000" x2="94152" y2="68000"/>
                          <a14:backgroundMark x1="92105" y1="70667" x2="94152" y2="70667"/>
                          <a14:backgroundMark x1="90351" y1="70667" x2="87427" y2="70667"/>
                        </a14:backgroundRemoval>
                      </a14:imgEffect>
                    </a14:imgLayer>
                  </a14:imgProps>
                </a:ex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grpSp>
          <p:nvGrpSpPr>
            <p:cNvPr id="13" name="Ομάδα 12"/>
            <p:cNvGrpSpPr/>
            <p:nvPr/>
          </p:nvGrpSpPr>
          <p:grpSpPr>
            <a:xfrm>
              <a:off x="2676402" y="3869137"/>
              <a:ext cx="6531428" cy="2013526"/>
              <a:chOff x="2676402" y="4261009"/>
              <a:chExt cx="6531428" cy="2013526"/>
            </a:xfrm>
          </p:grpSpPr>
          <p:sp>
            <p:nvSpPr>
              <p:cNvPr id="8" name="Ορθογώνιο 7"/>
              <p:cNvSpPr/>
              <p:nvPr/>
            </p:nvSpPr>
            <p:spPr>
              <a:xfrm>
                <a:off x="2676402" y="4261009"/>
                <a:ext cx="6531428" cy="20135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l-GR" sz="25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en-US" sz="2500" b="1" i="0" u="none" strike="noStrike" kern="1200" cap="none" spc="0" normalizeH="0" baseline="0" noProof="0" dirty="0">
                    <a:ln>
                      <a:noFill/>
                    </a:ln>
                    <a:solidFill>
                      <a:srgbClr val="002060"/>
                    </a:solidFill>
                    <a:effectLst/>
                    <a:uLnTx/>
                    <a:uFillTx/>
                    <a:latin typeface="Calibri Light" panose="020F0302020204030204"/>
                    <a:ea typeface="+mn-ea"/>
                    <a:cs typeface="+mn-cs"/>
                  </a:rPr>
                  <a:t>University of West Attica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algn="ctr" fontAlgn="base"/>
                <a:r>
                  <a:rPr lang="en-US" sz="2500" b="1" dirty="0">
                    <a:solidFill>
                      <a:srgbClr val="002060"/>
                    </a:solidFill>
                    <a:latin typeface="Calibri Light" panose="020F0302020204030204"/>
                  </a:rPr>
                  <a:t>Department of Public and Community Health</a:t>
                </a:r>
                <a:r>
                  <a:rPr lang="el-GR" sz="2500" b="1" dirty="0">
                    <a:solidFill>
                      <a:srgbClr val="002060"/>
                    </a:solidFill>
                    <a:latin typeface="Calibri Light" panose="020F0302020204030204"/>
                  </a:rPr>
                  <a:t>​</a:t>
                </a:r>
              </a:p>
              <a:p>
                <a:pPr algn="ctr" fontAlgn="base"/>
                <a:r>
                  <a:rPr lang="en-US" sz="2500" b="1" dirty="0">
                    <a:solidFill>
                      <a:srgbClr val="002060"/>
                    </a:solidFill>
                    <a:latin typeface="Calibri Light" panose="020F0302020204030204"/>
                  </a:rPr>
                  <a:t>Laboratory of Hygiene and Epidemiology​</a:t>
                </a:r>
              </a:p>
            </p:txBody>
          </p:sp>
          <p:pic>
            <p:nvPicPr>
              <p:cNvPr id="10" name="Εικόνα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7454" y="4874092"/>
                <a:ext cx="815842" cy="608880"/>
              </a:xfrm>
              <a:prstGeom prst="rect">
                <a:avLst/>
              </a:prstGeom>
            </p:spPr>
          </p:pic>
        </p:grpSp>
        <p:pic>
          <p:nvPicPr>
            <p:cNvPr id="11" name="Εικόνα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15" name="Ορθογώνιο 14"/>
            <p:cNvSpPr/>
            <p:nvPr/>
          </p:nvSpPr>
          <p:spPr>
            <a:xfrm>
              <a:off x="2730532" y="6611083"/>
              <a:ext cx="6815893" cy="203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solidFill>
                    <a:srgbClr val="7030A0"/>
                  </a:solidFill>
                </a:rPr>
                <a:t>             </a:t>
              </a:r>
              <a:r>
                <a:rPr lang="en-US" sz="1000" dirty="0">
                  <a:solidFill>
                    <a:srgbClr val="7030A0"/>
                  </a:solidFill>
                </a:rPr>
                <a:t>This work is licensed under the </a:t>
              </a:r>
              <a:r>
                <a:rPr lang="en-US" sz="1000" u="sng" dirty="0">
                  <a:hlinkClick r:id="rId6"/>
                </a:rPr>
                <a:t>Creative Commons Attribution-</a:t>
              </a:r>
              <a:r>
                <a:rPr lang="en-US" sz="1000" u="sng" dirty="0" err="1">
                  <a:hlinkClick r:id="rId6"/>
                </a:rPr>
                <a:t>NonCommercial</a:t>
              </a:r>
              <a:r>
                <a:rPr lang="en-US" sz="1000" u="sng" dirty="0">
                  <a:hlinkClick r:id="rId6"/>
                </a:rPr>
                <a:t>-</a:t>
              </a:r>
              <a:r>
                <a:rPr lang="en-US" sz="1000" u="sng" dirty="0" err="1">
                  <a:hlinkClick r:id="rId6"/>
                </a:rPr>
                <a:t>ShareAlike</a:t>
              </a:r>
              <a:r>
                <a:rPr lang="en-US" sz="1000" u="sng" dirty="0">
                  <a:hlinkClick r:id="rId6"/>
                </a:rPr>
                <a:t> 4.0 International License</a:t>
              </a:r>
              <a:endParaRPr lang="el-GR" sz="1000" dirty="0">
                <a:solidFill>
                  <a:srgbClr val="7030A0"/>
                </a:solidFill>
              </a:endParaRPr>
            </a:p>
          </p:txBody>
        </p:sp>
        <p:pic>
          <p:nvPicPr>
            <p:cNvPr id="12" name="Εικόνα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33779" y="6652664"/>
              <a:ext cx="444281" cy="131284"/>
            </a:xfrm>
            <a:prstGeom prst="rect">
              <a:avLst/>
            </a:prstGeom>
          </p:spPr>
        </p:pic>
      </p:grpSp>
    </p:spTree>
    <p:extLst>
      <p:ext uri="{BB962C8B-B14F-4D97-AF65-F5344CB8AC3E}">
        <p14:creationId xmlns:p14="http://schemas.microsoft.com/office/powerpoint/2010/main" val="2486343009"/>
      </p:ext>
    </p:extLst>
  </p:cSld>
  <p:clrMapOvr>
    <a:masterClrMapping/>
  </p:clrMapOvr>
  <mc:AlternateContent xmlns:mc="http://schemas.openxmlformats.org/markup-compatibility/2006" xmlns:p14="http://schemas.microsoft.com/office/powerpoint/2010/main">
    <mc:Choice Requires="p14">
      <p:transition p14:dur="0" advClick="0" advTm="8700"/>
    </mc:Choice>
    <mc:Fallback xmlns="">
      <p:transition advClick="0" advTm="8700"/>
    </mc:Fallback>
  </mc:AlternateContent>
  <p:extLst>
    <p:ext uri="{E180D4A7-C9FB-4DFB-919C-405C955672EB}">
      <p14:showEvtLst xmlns:p14="http://schemas.microsoft.com/office/powerpoint/2010/main">
        <p14:playEvt time="28" objId="13"/>
        <p14:stopEvt time="4666" objId="1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pattFill prst="pct60">
          <a:fgClr>
            <a:srgbClr val="FFCF73"/>
          </a:fgClr>
          <a:bgClr>
            <a:schemeClr val="bg1"/>
          </a:bgClr>
        </a:pattFill>
        <a:effectLst/>
      </p:bgPr>
    </p:bg>
    <p:spTree>
      <p:nvGrpSpPr>
        <p:cNvPr id="1" name=""/>
        <p:cNvGrpSpPr/>
        <p:nvPr/>
      </p:nvGrpSpPr>
      <p:grpSpPr>
        <a:xfrm>
          <a:off x="0" y="0"/>
          <a:ext cx="0" cy="0"/>
          <a:chOff x="0" y="0"/>
          <a:chExt cx="0" cy="0"/>
        </a:xfrm>
      </p:grpSpPr>
      <p:grpSp>
        <p:nvGrpSpPr>
          <p:cNvPr id="3" name="Ομάδα 2"/>
          <p:cNvGrpSpPr/>
          <p:nvPr/>
        </p:nvGrpSpPr>
        <p:grpSpPr>
          <a:xfrm>
            <a:off x="-12710" y="125599"/>
            <a:ext cx="12265670" cy="6798326"/>
            <a:chOff x="-12710" y="125599"/>
            <a:chExt cx="12265670" cy="6798326"/>
          </a:xfrm>
        </p:grpSpPr>
        <p:sp>
          <p:nvSpPr>
            <p:cNvPr id="11" name="Ορθογώνιο 10"/>
            <p:cNvSpPr/>
            <p:nvPr/>
          </p:nvSpPr>
          <p:spPr>
            <a:xfrm>
              <a:off x="859373" y="125599"/>
              <a:ext cx="10648448" cy="554727"/>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l-GR" sz="2000" dirty="0">
                  <a:solidFill>
                    <a:schemeClr val="tx1"/>
                  </a:solidFill>
                </a:rPr>
                <a:t>                     </a:t>
              </a:r>
              <a:r>
                <a:rPr lang="en-US" sz="2000" dirty="0">
                  <a:solidFill>
                    <a:schemeClr val="tx1"/>
                  </a:solidFill>
                </a:rPr>
                <a:t> </a:t>
              </a:r>
              <a:r>
                <a:rPr lang="el-GR" sz="2000" dirty="0">
                  <a:solidFill>
                    <a:schemeClr val="tx1"/>
                  </a:solidFill>
                </a:rPr>
                <a:t>  </a:t>
              </a:r>
              <a:r>
                <a:rPr lang="en-US" sz="2000" u="sng" dirty="0">
                  <a:solidFill>
                    <a:schemeClr val="tx1"/>
                  </a:solidFill>
                </a:rPr>
                <a:t>Every </a:t>
              </a:r>
              <a:r>
                <a:rPr lang="en-US" sz="2000" b="1" u="sng" dirty="0">
                  <a:solidFill>
                    <a:srgbClr val="141EDE"/>
                  </a:solidFill>
                </a:rPr>
                <a:t>artistic process</a:t>
              </a:r>
              <a:r>
                <a:rPr lang="en-US" sz="2000" u="sng" dirty="0">
                  <a:solidFill>
                    <a:schemeClr val="tx1"/>
                  </a:solidFill>
                </a:rPr>
                <a:t>, no matter if it is an energetic action or a receptional response,</a:t>
              </a:r>
              <a:r>
                <a:rPr lang="en-US" sz="2000" b="1" u="sng" dirty="0">
                  <a:solidFill>
                    <a:schemeClr val="tx1"/>
                  </a:solidFill>
                </a:rPr>
                <a:t>…</a:t>
              </a:r>
              <a:endParaRPr lang="el-GR" altLang="el-GR" sz="2000" b="1" u="sng" dirty="0">
                <a:solidFill>
                  <a:schemeClr val="tx1"/>
                </a:solidFill>
              </a:endParaRPr>
            </a:p>
          </p:txBody>
        </p:sp>
        <p:sp>
          <p:nvSpPr>
            <p:cNvPr id="12" name="Ορθογώνιο 11"/>
            <p:cNvSpPr/>
            <p:nvPr/>
          </p:nvSpPr>
          <p:spPr>
            <a:xfrm>
              <a:off x="709063" y="951665"/>
              <a:ext cx="4198853" cy="3041159"/>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 </a:t>
              </a:r>
              <a:r>
                <a:rPr lang="en-US" sz="2000" b="1" u="sng" dirty="0">
                  <a:solidFill>
                    <a:schemeClr val="tx1"/>
                  </a:solidFill>
                </a:rPr>
                <a:t>it is also</a:t>
              </a:r>
              <a:r>
                <a:rPr lang="en-US" sz="2000" dirty="0">
                  <a:solidFill>
                    <a:schemeClr val="tx1"/>
                  </a:solidFill>
                </a:rPr>
                <a:t>:</a:t>
              </a:r>
            </a:p>
            <a:p>
              <a:pPr marL="342900" indent="-342900">
                <a:buFont typeface="Arial" panose="020B0604020202020204" pitchFamily="34" charset="0"/>
                <a:buChar char="•"/>
              </a:pPr>
              <a:r>
                <a:rPr lang="en-US" sz="2000" dirty="0">
                  <a:solidFill>
                    <a:schemeClr val="tx1"/>
                  </a:solidFill>
                </a:rPr>
                <a:t>an informative physical or empirical experience</a:t>
              </a:r>
            </a:p>
            <a:p>
              <a:pPr marL="342900" indent="-342900">
                <a:buFont typeface="Arial" panose="020B0604020202020204" pitchFamily="34" charset="0"/>
                <a:buChar char="•"/>
              </a:pPr>
              <a:r>
                <a:rPr lang="en-US" sz="2000" dirty="0">
                  <a:solidFill>
                    <a:schemeClr val="tx1"/>
                  </a:solidFill>
                </a:rPr>
                <a:t>a solitary or social practice</a:t>
              </a:r>
            </a:p>
            <a:p>
              <a:pPr marL="342900" indent="-342900">
                <a:buFont typeface="Arial" panose="020B0604020202020204" pitchFamily="34" charset="0"/>
                <a:buChar char="•"/>
              </a:pPr>
              <a:r>
                <a:rPr lang="en-US" sz="2000" dirty="0">
                  <a:solidFill>
                    <a:schemeClr val="tx1"/>
                  </a:solidFill>
                </a:rPr>
                <a:t>a unique personal journey</a:t>
              </a:r>
            </a:p>
            <a:p>
              <a:pPr marL="342900" indent="-342900">
                <a:buFont typeface="Arial" panose="020B0604020202020204" pitchFamily="34" charset="0"/>
                <a:buChar char="•"/>
              </a:pPr>
              <a:r>
                <a:rPr lang="en-US" sz="2000" dirty="0">
                  <a:solidFill>
                    <a:schemeClr val="tx1"/>
                  </a:solidFill>
                </a:rPr>
                <a:t>a safe space to play &amp; try/discover new experiences</a:t>
              </a:r>
            </a:p>
            <a:p>
              <a:pPr marL="342900" indent="-342900">
                <a:buFont typeface="Arial" panose="020B0604020202020204" pitchFamily="34" charset="0"/>
                <a:buChar char="•"/>
              </a:pPr>
              <a:r>
                <a:rPr lang="en-US" sz="2000" dirty="0">
                  <a:solidFill>
                    <a:schemeClr val="tx1"/>
                  </a:solidFill>
                </a:rPr>
                <a:t>an opportunity for socializing and connecting with others/society</a:t>
              </a:r>
            </a:p>
          </p:txBody>
        </p:sp>
        <p:sp>
          <p:nvSpPr>
            <p:cNvPr id="13" name="Ορθογώνιο 12"/>
            <p:cNvSpPr/>
            <p:nvPr/>
          </p:nvSpPr>
          <p:spPr>
            <a:xfrm>
              <a:off x="6645769" y="3896436"/>
              <a:ext cx="4235219" cy="2235427"/>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a:t>
              </a:r>
              <a:r>
                <a:rPr lang="en-US" sz="2000" b="1" u="sng" dirty="0">
                  <a:solidFill>
                    <a:schemeClr val="tx1"/>
                  </a:solidFill>
                </a:rPr>
                <a:t>requires</a:t>
              </a:r>
              <a:r>
                <a:rPr lang="en-US" sz="2000" u="sng" dirty="0">
                  <a:solidFill>
                    <a:schemeClr val="tx1"/>
                  </a:solidFill>
                </a:rPr>
                <a:t> </a:t>
              </a:r>
              <a:r>
                <a:rPr lang="en-US" sz="2000" dirty="0">
                  <a:solidFill>
                    <a:schemeClr val="tx1"/>
                  </a:solidFill>
                </a:rPr>
                <a:t>:</a:t>
              </a:r>
            </a:p>
            <a:p>
              <a:pPr marL="342900" indent="-342900">
                <a:buFont typeface="Arial" panose="020B0604020202020204" pitchFamily="34" charset="0"/>
                <a:buChar char="•"/>
              </a:pPr>
              <a:r>
                <a:rPr lang="en-US" sz="2000" dirty="0">
                  <a:solidFill>
                    <a:schemeClr val="tx1"/>
                  </a:solidFill>
                </a:rPr>
                <a:t>space and time</a:t>
              </a:r>
            </a:p>
            <a:p>
              <a:pPr marL="342900" indent="-342900">
                <a:buFont typeface="Arial" panose="020B0604020202020204" pitchFamily="34" charset="0"/>
                <a:buChar char="•"/>
              </a:pPr>
              <a:r>
                <a:rPr lang="en-US" sz="2000" dirty="0">
                  <a:solidFill>
                    <a:schemeClr val="tx1"/>
                  </a:solidFill>
                </a:rPr>
                <a:t>engagement (physical or empirical)</a:t>
              </a:r>
            </a:p>
            <a:p>
              <a:pPr marL="342900" indent="-342900">
                <a:buFont typeface="Arial" panose="020B0604020202020204" pitchFamily="34" charset="0"/>
                <a:buChar char="•"/>
              </a:pPr>
              <a:r>
                <a:rPr lang="en-US" sz="2000" dirty="0">
                  <a:solidFill>
                    <a:schemeClr val="tx1"/>
                  </a:solidFill>
                </a:rPr>
                <a:t>experiential elements (i.e. sounds)</a:t>
              </a:r>
            </a:p>
            <a:p>
              <a:pPr marL="342900" indent="-342900">
                <a:buFont typeface="Arial" panose="020B0604020202020204" pitchFamily="34" charset="0"/>
                <a:buChar char="•"/>
              </a:pPr>
              <a:r>
                <a:rPr lang="en-US" sz="2000" dirty="0">
                  <a:solidFill>
                    <a:schemeClr val="tx1"/>
                  </a:solidFill>
                </a:rPr>
                <a:t>material substances, objects and equipment (found, bought or self made)</a:t>
              </a:r>
            </a:p>
          </p:txBody>
        </p:sp>
        <p:sp>
          <p:nvSpPr>
            <p:cNvPr id="16" name="Ορθογώνιο 15"/>
            <p:cNvSpPr/>
            <p:nvPr/>
          </p:nvSpPr>
          <p:spPr>
            <a:xfrm>
              <a:off x="7226679" y="914892"/>
              <a:ext cx="4712739" cy="2720599"/>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u="sng" dirty="0">
                  <a:solidFill>
                    <a:schemeClr val="tx1"/>
                  </a:solidFill>
                </a:rPr>
                <a:t>…</a:t>
              </a:r>
              <a:r>
                <a:rPr lang="en-US" sz="2000" b="1" u="sng" dirty="0">
                  <a:solidFill>
                    <a:schemeClr val="tx1"/>
                  </a:solidFill>
                </a:rPr>
                <a:t>stems</a:t>
              </a:r>
              <a:r>
                <a:rPr lang="el-GR" sz="2000" b="1" u="sng" dirty="0">
                  <a:solidFill>
                    <a:schemeClr val="tx1"/>
                  </a:solidFill>
                </a:rPr>
                <a:t> </a:t>
              </a:r>
              <a:r>
                <a:rPr lang="en-US" sz="2000" b="1" u="sng" dirty="0">
                  <a:solidFill>
                    <a:schemeClr val="tx1"/>
                  </a:solidFill>
                </a:rPr>
                <a:t>from</a:t>
              </a:r>
              <a:r>
                <a:rPr lang="en-US" sz="2000" u="sng" dirty="0">
                  <a:solidFill>
                    <a:schemeClr val="tx1"/>
                  </a:solidFill>
                </a:rPr>
                <a:t> </a:t>
              </a:r>
              <a:r>
                <a:rPr lang="en-US" sz="2000" b="1" u="sng" dirty="0">
                  <a:solidFill>
                    <a:schemeClr val="tx1"/>
                  </a:solidFill>
                </a:rPr>
                <a:t>Art’s creative or teaching </a:t>
              </a:r>
              <a:r>
                <a:rPr lang="en-US" sz="2000" b="1" u="sng" dirty="0">
                  <a:solidFill>
                    <a:srgbClr val="000000"/>
                  </a:solidFill>
                </a:rPr>
                <a:t>practices</a:t>
              </a:r>
              <a:r>
                <a:rPr lang="en-US" sz="2000" dirty="0">
                  <a:solidFill>
                    <a:srgbClr val="000000"/>
                  </a:solidFill>
                </a:rPr>
                <a:t>, which are art-based methods aiming to introduce people to the sense of creation.</a:t>
              </a:r>
            </a:p>
            <a:p>
              <a:pPr lvl="0"/>
              <a:r>
                <a:rPr lang="en-US" sz="2000" dirty="0">
                  <a:solidFill>
                    <a:srgbClr val="000000"/>
                  </a:solidFill>
                </a:rPr>
                <a:t>They include physical or experiential</a:t>
              </a:r>
              <a:r>
                <a:rPr lang="el-GR" sz="2000" dirty="0">
                  <a:solidFill>
                    <a:srgbClr val="000000"/>
                  </a:solidFill>
                </a:rPr>
                <a:t> </a:t>
              </a:r>
              <a:r>
                <a:rPr lang="en-US" sz="2000" dirty="0">
                  <a:solidFill>
                    <a:srgbClr val="000000"/>
                  </a:solidFill>
                </a:rPr>
                <a:t>artistic techniques and they can be adapted to every level of physical, mental or psychological need and ability.</a:t>
              </a:r>
              <a:r>
                <a:rPr lang="el-GR" altLang="el-GR" sz="2000" dirty="0">
                  <a:solidFill>
                    <a:srgbClr val="000000"/>
                  </a:solidFill>
                </a:rPr>
                <a:t> </a:t>
              </a:r>
              <a:endParaRPr lang="en-US" sz="2000" dirty="0">
                <a:solidFill>
                  <a:srgbClr val="FF0000"/>
                </a:solidFill>
              </a:endParaRPr>
            </a:p>
          </p:txBody>
        </p:sp>
        <p:sp>
          <p:nvSpPr>
            <p:cNvPr id="10" name="Ορθογώνιο 9"/>
            <p:cNvSpPr/>
            <p:nvPr/>
          </p:nvSpPr>
          <p:spPr>
            <a:xfrm>
              <a:off x="3984535" y="4614313"/>
              <a:ext cx="2269796" cy="1631404"/>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a:t>
              </a:r>
              <a:r>
                <a:rPr lang="en-US" sz="2000" b="1" u="sng" dirty="0">
                  <a:solidFill>
                    <a:schemeClr val="tx1"/>
                  </a:solidFill>
                </a:rPr>
                <a:t>gives birth to</a:t>
              </a:r>
              <a:r>
                <a:rPr lang="en-US" sz="2000" dirty="0">
                  <a:solidFill>
                    <a:schemeClr val="tx1"/>
                  </a:solidFill>
                </a:rPr>
                <a:t>:</a:t>
              </a:r>
            </a:p>
            <a:p>
              <a:pPr marL="342900" indent="-342900">
                <a:buFont typeface="Arial" panose="020B0604020202020204" pitchFamily="34" charset="0"/>
                <a:buChar char="•"/>
              </a:pPr>
              <a:r>
                <a:rPr lang="en-US" sz="2000" dirty="0">
                  <a:solidFill>
                    <a:schemeClr val="tx1"/>
                  </a:solidFill>
                </a:rPr>
                <a:t>ideas</a:t>
              </a:r>
            </a:p>
            <a:p>
              <a:pPr marL="342900" indent="-342900">
                <a:buFont typeface="Arial" panose="020B0604020202020204" pitchFamily="34" charset="0"/>
                <a:buChar char="•"/>
              </a:pPr>
              <a:r>
                <a:rPr lang="en-US" sz="2000" dirty="0">
                  <a:solidFill>
                    <a:schemeClr val="tx1"/>
                  </a:solidFill>
                </a:rPr>
                <a:t>thoughts</a:t>
              </a:r>
            </a:p>
            <a:p>
              <a:pPr marL="342900" indent="-342900">
                <a:buFont typeface="Arial" panose="020B0604020202020204" pitchFamily="34" charset="0"/>
                <a:buChar char="•"/>
              </a:pPr>
              <a:r>
                <a:rPr lang="en-US" sz="2000" dirty="0">
                  <a:solidFill>
                    <a:schemeClr val="tx1"/>
                  </a:solidFill>
                </a:rPr>
                <a:t>questions</a:t>
              </a:r>
            </a:p>
          </p:txBody>
        </p:sp>
        <p:sp>
          <p:nvSpPr>
            <p:cNvPr id="15" name="Ορθογώνιο 14"/>
            <p:cNvSpPr/>
            <p:nvPr/>
          </p:nvSpPr>
          <p:spPr>
            <a:xfrm>
              <a:off x="1285654" y="5026800"/>
              <a:ext cx="2296685" cy="1269196"/>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a:t>
              </a:r>
              <a:r>
                <a:rPr lang="en-US" sz="2000" b="1" u="sng" dirty="0">
                  <a:solidFill>
                    <a:schemeClr val="tx1"/>
                  </a:solidFill>
                </a:rPr>
                <a:t>includes</a:t>
              </a:r>
              <a:r>
                <a:rPr lang="en-US" sz="2000" dirty="0">
                  <a:solidFill>
                    <a:schemeClr val="tx1"/>
                  </a:solidFill>
                </a:rPr>
                <a:t>:</a:t>
              </a:r>
            </a:p>
            <a:p>
              <a:pPr marL="342900" indent="-342900">
                <a:buFont typeface="Arial" panose="020B0604020202020204" pitchFamily="34" charset="0"/>
                <a:buChar char="•"/>
              </a:pPr>
              <a:r>
                <a:rPr lang="en-US" sz="2000" dirty="0">
                  <a:solidFill>
                    <a:schemeClr val="tx1"/>
                  </a:solidFill>
                </a:rPr>
                <a:t>instructions</a:t>
              </a:r>
            </a:p>
            <a:p>
              <a:pPr marL="342900" indent="-342900">
                <a:buFont typeface="Arial" panose="020B0604020202020204" pitchFamily="34" charset="0"/>
                <a:buChar char="•"/>
              </a:pPr>
              <a:r>
                <a:rPr lang="en-US" sz="2000" dirty="0">
                  <a:solidFill>
                    <a:schemeClr val="tx1"/>
                  </a:solidFill>
                </a:rPr>
                <a:t>other</a:t>
              </a:r>
              <a:r>
                <a:rPr lang="el-GR" sz="2000" dirty="0">
                  <a:solidFill>
                    <a:schemeClr val="tx1"/>
                  </a:solidFill>
                </a:rPr>
                <a:t> </a:t>
              </a:r>
              <a:r>
                <a:rPr lang="en-US" sz="2000" dirty="0">
                  <a:solidFill>
                    <a:schemeClr val="tx1"/>
                  </a:solidFill>
                </a:rPr>
                <a:t>processes  </a:t>
              </a:r>
            </a:p>
          </p:txBody>
        </p:sp>
        <p:sp>
          <p:nvSpPr>
            <p:cNvPr id="17" name="Στρογγυλεμένο ορθογώνιο 16">
              <a:hlinkClick r:id="rId3" action="ppaction://hlinksldjump"/>
            </p:cNvPr>
            <p:cNvSpPr/>
            <p:nvPr/>
          </p:nvSpPr>
          <p:spPr>
            <a:xfrm>
              <a:off x="979739" y="169286"/>
              <a:ext cx="1242966" cy="404527"/>
            </a:xfrm>
            <a:prstGeom prst="roundRect">
              <a:avLst/>
            </a:prstGeom>
            <a:solidFill>
              <a:srgbClr val="FFCE6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process</a:t>
              </a:r>
              <a:endParaRPr lang="el-GR" sz="2400" b="1" dirty="0">
                <a:solidFill>
                  <a:schemeClr val="tx1"/>
                </a:solidFill>
              </a:endParaRPr>
            </a:p>
          </p:txBody>
        </p:sp>
        <p:pic>
          <p:nvPicPr>
            <p:cNvPr id="18" name="Εικόνα 17" descr="C:\Users\mirmi\Downloads\EU_flag-Erasmus_vect_POS (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19" name="Εικόνα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pic>
          <p:nvPicPr>
            <p:cNvPr id="2" name="Εικόνα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79830" y="5201345"/>
              <a:ext cx="503464" cy="379276"/>
            </a:xfrm>
            <a:prstGeom prst="rect">
              <a:avLst/>
            </a:prstGeom>
          </p:spPr>
        </p:pic>
        <p:pic>
          <p:nvPicPr>
            <p:cNvPr id="20" name="Εικόνα 19"/>
            <p:cNvPicPr>
              <a:picLocks noChangeAspect="1"/>
            </p:cNvPicPr>
            <p:nvPr/>
          </p:nvPicPr>
          <p:blipFill>
            <a:blip r:embed="rId7" cstate="email">
              <a:extLst>
                <a:ext uri="{BEBA8EAE-BF5A-486C-A8C5-ECC9F3942E4B}">
                  <a14:imgProps xmlns:a14="http://schemas.microsoft.com/office/drawing/2010/main">
                    <a14:imgLayer r:embed="rId8">
                      <a14:imgEffect>
                        <a14:backgroundRemoval t="375" b="100000" l="9875" r="90000">
                          <a14:foregroundMark x1="32250" y1="7750" x2="32250" y2="7750"/>
                          <a14:foregroundMark x1="45375" y1="3750" x2="45375" y2="3750"/>
                          <a14:foregroundMark x1="41500" y1="20000" x2="41500" y2="20000"/>
                          <a14:foregroundMark x1="51875" y1="18375" x2="51875" y2="18375"/>
                          <a14:foregroundMark x1="65500" y1="24500" x2="65500" y2="24500"/>
                          <a14:foregroundMark x1="47000" y1="93750" x2="47000" y2="93750"/>
                        </a14:backgroundRemoval>
                      </a14:imgEffect>
                    </a14:imgLayer>
                  </a14:imgProps>
                </a:ext>
                <a:ext uri="{28A0092B-C50C-407E-A947-70E740481C1C}">
                  <a14:useLocalDpi xmlns:a14="http://schemas.microsoft.com/office/drawing/2010/main"/>
                </a:ext>
              </a:extLst>
            </a:blip>
            <a:stretch>
              <a:fillRect/>
            </a:stretch>
          </p:blipFill>
          <p:spPr>
            <a:xfrm>
              <a:off x="5425745" y="5240377"/>
              <a:ext cx="671788" cy="680489"/>
            </a:xfrm>
            <a:prstGeom prst="rect">
              <a:avLst/>
            </a:prstGeom>
          </p:spPr>
        </p:pic>
      </p:grpSp>
    </p:spTree>
    <p:extLst>
      <p:ext uri="{BB962C8B-B14F-4D97-AF65-F5344CB8AC3E}">
        <p14:creationId xmlns:p14="http://schemas.microsoft.com/office/powerpoint/2010/main" val="39941249"/>
      </p:ext>
    </p:extLst>
  </p:cSld>
  <p:clrMapOvr>
    <a:masterClrMapping/>
  </p:clrMapOvr>
  <mc:AlternateContent xmlns:mc="http://schemas.openxmlformats.org/markup-compatibility/2006" xmlns:p14="http://schemas.microsoft.com/office/powerpoint/2010/main">
    <mc:Choice Requires="p14">
      <p:transition p14:dur="0" advClick="0" advTm="7750"/>
    </mc:Choice>
    <mc:Fallback xmlns="">
      <p:transition advClick="0" advTm="7750"/>
    </mc:Fallback>
  </mc:AlternateContent>
  <p:extLst>
    <p:ext uri="{E180D4A7-C9FB-4DFB-919C-405C955672EB}">
      <p14:showEvtLst xmlns:p14="http://schemas.microsoft.com/office/powerpoint/2010/main">
        <p14:playEvt time="1252" objId="4"/>
        <p14:stopEvt time="9266" objId="4"/>
        <p14:playEvt time="10982" objId="5"/>
        <p14:stopEvt time="32377" objId="5"/>
        <p14:playEvt time="34060" objId="6"/>
        <p14:stopEvt time="61170" objId="6"/>
        <p14:playEvt time="64136" objId="7"/>
        <p14:stopEvt time="87847" objId="7"/>
        <p14:playEvt time="92296" objId="9"/>
        <p14:playEvt time="100111" objId="22"/>
        <p14:stopEvt time="100477" objId="9"/>
        <p14:pauseEvt time="107539" objId="22"/>
        <p14:seekEvt time="107539" objId="22" seek="7387"/>
        <p14:resumeEvt time="107744" objId="2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pattFill prst="pct60">
          <a:fgClr>
            <a:srgbClr val="FFCF73"/>
          </a:fgClr>
          <a:bgClr>
            <a:schemeClr val="bg1"/>
          </a:bgClr>
        </a:pattFill>
        <a:effectLst/>
      </p:bgPr>
    </p:bg>
    <p:spTree>
      <p:nvGrpSpPr>
        <p:cNvPr id="1" name=""/>
        <p:cNvGrpSpPr/>
        <p:nvPr/>
      </p:nvGrpSpPr>
      <p:grpSpPr>
        <a:xfrm>
          <a:off x="0" y="0"/>
          <a:ext cx="0" cy="0"/>
          <a:chOff x="0" y="0"/>
          <a:chExt cx="0" cy="0"/>
        </a:xfrm>
      </p:grpSpPr>
      <p:grpSp>
        <p:nvGrpSpPr>
          <p:cNvPr id="3" name="Ομάδα 2"/>
          <p:cNvGrpSpPr/>
          <p:nvPr/>
        </p:nvGrpSpPr>
        <p:grpSpPr>
          <a:xfrm>
            <a:off x="-12710" y="106218"/>
            <a:ext cx="12265670" cy="6817707"/>
            <a:chOff x="-12710" y="106218"/>
            <a:chExt cx="12265670" cy="6817707"/>
          </a:xfrm>
        </p:grpSpPr>
        <p:sp>
          <p:nvSpPr>
            <p:cNvPr id="5" name="Ορθογώνιο 4"/>
            <p:cNvSpPr/>
            <p:nvPr/>
          </p:nvSpPr>
          <p:spPr>
            <a:xfrm>
              <a:off x="2550160" y="4673838"/>
              <a:ext cx="4715164" cy="1294482"/>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Participating receptively </a:t>
              </a:r>
              <a:r>
                <a:rPr lang="en-US" sz="2000" dirty="0">
                  <a:solidFill>
                    <a:srgbClr val="000000"/>
                  </a:solidFill>
                </a:rPr>
                <a:t>in </a:t>
              </a:r>
              <a:r>
                <a:rPr lang="en-US" sz="2000" dirty="0">
                  <a:solidFill>
                    <a:schemeClr val="tx1"/>
                  </a:solidFill>
                </a:rPr>
                <a:t>ART is  a lively  </a:t>
              </a:r>
              <a:r>
                <a:rPr lang="en-US" sz="2000" b="1" dirty="0">
                  <a:solidFill>
                    <a:schemeClr val="tx1"/>
                  </a:solidFill>
                </a:rPr>
                <a:t>inner experience </a:t>
              </a:r>
              <a:r>
                <a:rPr lang="en-US" sz="2000" dirty="0">
                  <a:solidFill>
                    <a:schemeClr val="tx1"/>
                  </a:solidFill>
                </a:rPr>
                <a:t>i.e. a</a:t>
              </a:r>
              <a:r>
                <a:rPr lang="el-GR" sz="2000" dirty="0">
                  <a:solidFill>
                    <a:schemeClr val="tx1"/>
                  </a:solidFill>
                </a:rPr>
                <a:t> </a:t>
              </a:r>
              <a:r>
                <a:rPr lang="en-US" sz="2000" dirty="0">
                  <a:solidFill>
                    <a:schemeClr val="tx1"/>
                  </a:solidFill>
                </a:rPr>
                <a:t>variety of responses towards a physical or empirical </a:t>
              </a:r>
              <a:r>
                <a:rPr lang="en-US" sz="2000" b="1" dirty="0">
                  <a:solidFill>
                    <a:srgbClr val="141EDE"/>
                  </a:solidFill>
                </a:rPr>
                <a:t>art object</a:t>
              </a:r>
              <a:r>
                <a:rPr lang="en-US" sz="2000" dirty="0">
                  <a:solidFill>
                    <a:schemeClr val="tx1"/>
                  </a:solidFill>
                </a:rPr>
                <a:t>.</a:t>
              </a:r>
              <a:r>
                <a:rPr lang="zh-CN" altLang="en-US" sz="2000" dirty="0">
                  <a:solidFill>
                    <a:srgbClr val="FF0000"/>
                  </a:solidFill>
                </a:rPr>
                <a:t> </a:t>
              </a:r>
              <a:endParaRPr lang="en-US" sz="2000" dirty="0">
                <a:solidFill>
                  <a:schemeClr val="tx1"/>
                </a:solidFill>
              </a:endParaRPr>
            </a:p>
          </p:txBody>
        </p:sp>
        <p:sp>
          <p:nvSpPr>
            <p:cNvPr id="10" name="Ορθογώνιο 9"/>
            <p:cNvSpPr/>
            <p:nvPr/>
          </p:nvSpPr>
          <p:spPr>
            <a:xfrm>
              <a:off x="251088" y="1026434"/>
              <a:ext cx="5208358" cy="3504504"/>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a:solidFill>
                    <a:schemeClr val="tx1"/>
                  </a:solidFill>
                </a:rPr>
                <a:t>Every receptive artistic process provokes several reactions in constant interaction with each other, from the beginning to the end of the whole experience and causes a number of outcomes :</a:t>
              </a:r>
            </a:p>
            <a:p>
              <a:r>
                <a:rPr lang="en-US" dirty="0">
                  <a:solidFill>
                    <a:srgbClr val="9CF5FE"/>
                  </a:solidFill>
                </a:rPr>
                <a:t>pause</a:t>
              </a:r>
            </a:p>
            <a:p>
              <a:pPr marL="342900" indent="-342900">
                <a:buFont typeface="Arial" panose="020B0604020202020204" pitchFamily="34" charset="0"/>
                <a:buChar char="•"/>
              </a:pPr>
              <a:r>
                <a:rPr lang="en-US" b="1" dirty="0">
                  <a:solidFill>
                    <a:schemeClr val="tx1"/>
                  </a:solidFill>
                </a:rPr>
                <a:t>Triggering Inspiration</a:t>
              </a:r>
              <a:r>
                <a:rPr lang="en-US" dirty="0">
                  <a:solidFill>
                    <a:schemeClr val="tx1"/>
                  </a:solidFill>
                </a:rPr>
                <a:t>/</a:t>
              </a:r>
              <a:r>
                <a:rPr lang="en-US" b="1" dirty="0">
                  <a:solidFill>
                    <a:schemeClr val="tx1"/>
                  </a:solidFill>
                </a:rPr>
                <a:t>Thoughts/Ideas</a:t>
              </a:r>
              <a:r>
                <a:rPr lang="en-US" dirty="0">
                  <a:solidFill>
                    <a:srgbClr val="9CF5FE"/>
                  </a:solidFill>
                </a:rPr>
                <a:t> at at at at </a:t>
              </a: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Encouraging mingling &amp; socialising</a:t>
              </a:r>
              <a:r>
                <a:rPr lang="en-US" dirty="0">
                  <a:solidFill>
                    <a:srgbClr val="9CF5FE"/>
                  </a:solidFill>
                </a:rPr>
                <a:t> at at  pause</a:t>
              </a: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Development </a:t>
              </a:r>
              <a:r>
                <a:rPr lang="en-US" dirty="0">
                  <a:solidFill>
                    <a:schemeClr val="tx1"/>
                  </a:solidFill>
                </a:rPr>
                <a:t>(psychological or mental)</a:t>
              </a:r>
              <a:r>
                <a:rPr lang="en-US" dirty="0">
                  <a:solidFill>
                    <a:srgbClr val="9CF5FE"/>
                  </a:solidFill>
                </a:rPr>
                <a:t> </a:t>
              </a:r>
              <a:r>
                <a:rPr lang="en-US" dirty="0">
                  <a:solidFill>
                    <a:srgbClr val="9DE5FF"/>
                  </a:solidFill>
                </a:rPr>
                <a:t>pause</a:t>
              </a:r>
            </a:p>
            <a:p>
              <a:pPr marL="342900" indent="-342900">
                <a:buFont typeface="Arial" panose="020B0604020202020204" pitchFamily="34" charset="0"/>
                <a:buChar char="•"/>
              </a:pPr>
              <a:r>
                <a:rPr lang="en-US" b="1" dirty="0">
                  <a:solidFill>
                    <a:schemeClr val="tx1"/>
                  </a:solidFill>
                </a:rPr>
                <a:t>Energetic Response </a:t>
              </a:r>
              <a:r>
                <a:rPr lang="en-US" dirty="0">
                  <a:solidFill>
                    <a:schemeClr val="tx1"/>
                  </a:solidFill>
                </a:rPr>
                <a:t>(physical or experiential</a:t>
              </a:r>
              <a:r>
                <a:rPr lang="el-GR" dirty="0">
                  <a:solidFill>
                    <a:schemeClr val="tx1"/>
                  </a:solidFill>
                </a:rPr>
                <a:t>)</a:t>
              </a:r>
              <a:r>
                <a:rPr lang="en-US" dirty="0">
                  <a:solidFill>
                    <a:srgbClr val="90DFFF"/>
                  </a:solidFill>
                </a:rPr>
                <a:t>) a a </a:t>
              </a:r>
              <a:endParaRPr lang="el-GR" dirty="0">
                <a:solidFill>
                  <a:srgbClr val="90DFFF"/>
                </a:solidFill>
              </a:endParaRPr>
            </a:p>
            <a:p>
              <a:pPr marL="342900" indent="-342900">
                <a:buFont typeface="Arial" panose="020B0604020202020204" pitchFamily="34" charset="0"/>
                <a:buChar char="•"/>
              </a:pPr>
              <a:r>
                <a:rPr lang="en-US" b="1" dirty="0">
                  <a:solidFill>
                    <a:schemeClr val="tx1"/>
                  </a:solidFill>
                </a:rPr>
                <a:t>Performance </a:t>
              </a:r>
              <a:r>
                <a:rPr lang="en-US" dirty="0">
                  <a:solidFill>
                    <a:schemeClr val="tx1"/>
                  </a:solidFill>
                </a:rPr>
                <a:t>(co-acting/co-creating) (optional)</a:t>
              </a:r>
              <a:endParaRPr lang="el-GR" dirty="0">
                <a:solidFill>
                  <a:schemeClr val="tx1"/>
                </a:solidFill>
              </a:endParaRPr>
            </a:p>
            <a:p>
              <a:pPr marL="342900" indent="-342900">
                <a:buFont typeface="Arial" panose="020B0604020202020204" pitchFamily="34" charset="0"/>
                <a:buChar char="•"/>
              </a:pPr>
              <a:r>
                <a:rPr lang="en-US" b="1" dirty="0">
                  <a:solidFill>
                    <a:schemeClr val="tx1"/>
                  </a:solidFill>
                </a:rPr>
                <a:t>Reflection</a:t>
              </a:r>
              <a:r>
                <a:rPr lang="en-US" b="1" dirty="0">
                  <a:solidFill>
                    <a:srgbClr val="FF0000"/>
                  </a:solidFill>
                </a:rPr>
                <a:t> </a:t>
              </a:r>
              <a:r>
                <a:rPr lang="en-US" dirty="0">
                  <a:solidFill>
                    <a:schemeClr val="tx1"/>
                  </a:solidFill>
                </a:rPr>
                <a:t>(interpretation, emotional response, etc.) (optional)</a:t>
              </a:r>
              <a:endParaRPr lang="el-GR" dirty="0">
                <a:solidFill>
                  <a:schemeClr val="tx1"/>
                </a:solidFill>
              </a:endParaRPr>
            </a:p>
          </p:txBody>
        </p:sp>
        <p:sp>
          <p:nvSpPr>
            <p:cNvPr id="11" name="Ορθογώνιο 10"/>
            <p:cNvSpPr/>
            <p:nvPr/>
          </p:nvSpPr>
          <p:spPr>
            <a:xfrm>
              <a:off x="5680967" y="1036372"/>
              <a:ext cx="6255656" cy="3215709"/>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When one involves</a:t>
              </a:r>
              <a:r>
                <a:rPr lang="el-GR" sz="2000" u="sng" dirty="0">
                  <a:solidFill>
                    <a:schemeClr val="tx1"/>
                  </a:solidFill>
                </a:rPr>
                <a:t> </a:t>
              </a:r>
              <a:r>
                <a:rPr lang="en-US" sz="2000" u="sng" dirty="0">
                  <a:solidFill>
                    <a:schemeClr val="tx1"/>
                  </a:solidFill>
                </a:rPr>
                <a:t>oneself receptively in an artistic process, one is also acting energetically :</a:t>
              </a:r>
              <a:r>
                <a:rPr lang="en-US" sz="2000" dirty="0">
                  <a:solidFill>
                    <a:srgbClr val="CDF4FF"/>
                  </a:solidFill>
                </a:rPr>
                <a:t> </a:t>
              </a:r>
            </a:p>
            <a:p>
              <a:r>
                <a:rPr lang="en-US" sz="2000" dirty="0">
                  <a:solidFill>
                    <a:srgbClr val="CDF4FF"/>
                  </a:solidFill>
                </a:rPr>
                <a:t>A a a </a:t>
              </a:r>
            </a:p>
            <a:p>
              <a:pPr marL="342900" indent="-342900">
                <a:buFont typeface="Arial" panose="020B0604020202020204" pitchFamily="34" charset="0"/>
                <a:buChar char="•"/>
              </a:pPr>
              <a:r>
                <a:rPr lang="en-US" sz="2000" u="sng" dirty="0">
                  <a:solidFill>
                    <a:schemeClr val="tx1"/>
                  </a:solidFill>
                </a:rPr>
                <a:t>as</a:t>
              </a:r>
              <a:r>
                <a:rPr lang="el-GR" sz="2000" u="sng" dirty="0">
                  <a:solidFill>
                    <a:schemeClr val="tx1"/>
                  </a:solidFill>
                </a:rPr>
                <a:t> </a:t>
              </a:r>
              <a:r>
                <a:rPr lang="en-US" sz="2000" u="sng" dirty="0">
                  <a:solidFill>
                    <a:schemeClr val="tx1"/>
                  </a:solidFill>
                </a:rPr>
                <a:t>a </a:t>
              </a:r>
              <a:r>
                <a:rPr lang="en-US" sz="2000" b="1" u="sng" dirty="0">
                  <a:solidFill>
                    <a:schemeClr val="tx1"/>
                  </a:solidFill>
                </a:rPr>
                <a:t>responsive attendant</a:t>
              </a:r>
              <a:r>
                <a:rPr lang="en-US" sz="2000" dirty="0">
                  <a:solidFill>
                    <a:schemeClr val="tx1"/>
                  </a:solidFill>
                </a:rPr>
                <a:t> at an artistic event/happening/incident, in terms of physical senses, mental interpretations or thoughts as well as psychological reactions, i.e. emotional responses.</a:t>
              </a:r>
              <a:r>
                <a:rPr lang="el-GR" sz="2000" dirty="0">
                  <a:solidFill>
                    <a:schemeClr val="tx1"/>
                  </a:solidFill>
                </a:rPr>
                <a:t> </a:t>
              </a:r>
              <a:r>
                <a:rPr lang="en-US" sz="2000" dirty="0">
                  <a:solidFill>
                    <a:srgbClr val="A6E8FF"/>
                  </a:solidFill>
                </a:rPr>
                <a:t>A a a </a:t>
              </a:r>
              <a:r>
                <a:rPr lang="en-US" sz="2000" dirty="0">
                  <a:solidFill>
                    <a:srgbClr val="8EDEFF"/>
                  </a:solidFill>
                </a:rPr>
                <a:t>a a  a a a a</a:t>
              </a:r>
            </a:p>
            <a:p>
              <a:pPr marL="342900" indent="-342900">
                <a:buFont typeface="Arial" panose="020B0604020202020204" pitchFamily="34" charset="0"/>
                <a:buChar char="•"/>
              </a:pPr>
              <a:r>
                <a:rPr lang="en-US" sz="2000" u="sng" dirty="0">
                  <a:solidFill>
                    <a:schemeClr val="tx1"/>
                  </a:solidFill>
                </a:rPr>
                <a:t>as a </a:t>
              </a:r>
              <a:r>
                <a:rPr lang="en-US" sz="2000" b="1" u="sng" dirty="0">
                  <a:solidFill>
                    <a:schemeClr val="tx1"/>
                  </a:solidFill>
                </a:rPr>
                <a:t>responsive spectator</a:t>
              </a:r>
              <a:r>
                <a:rPr lang="en-US" sz="2000" dirty="0">
                  <a:solidFill>
                    <a:schemeClr val="tx1"/>
                  </a:solidFill>
                </a:rPr>
                <a:t> in the sight of physical artworks.</a:t>
              </a:r>
              <a:endParaRPr lang="en-US" sz="2000" dirty="0">
                <a:solidFill>
                  <a:srgbClr val="FF0000"/>
                </a:solidFill>
              </a:endParaRPr>
            </a:p>
          </p:txBody>
        </p:sp>
        <p:sp>
          <p:nvSpPr>
            <p:cNvPr id="12" name="Ορθογώνιο 11"/>
            <p:cNvSpPr/>
            <p:nvPr/>
          </p:nvSpPr>
          <p:spPr>
            <a:xfrm>
              <a:off x="2550160" y="106218"/>
              <a:ext cx="6773732" cy="580231"/>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2000" b="1" dirty="0">
                  <a:solidFill>
                    <a:srgbClr val="141EDE"/>
                  </a:solidFill>
                </a:rPr>
                <a:t>                        Artistic process </a:t>
              </a:r>
              <a:r>
                <a:rPr lang="el-GR" altLang="el-GR" sz="2000" dirty="0">
                  <a:solidFill>
                    <a:schemeClr val="tx1"/>
                  </a:solidFill>
                </a:rPr>
                <a:t>involv</a:t>
              </a:r>
              <a:r>
                <a:rPr lang="en-US" altLang="el-GR" sz="2000" dirty="0">
                  <a:solidFill>
                    <a:schemeClr val="tx1"/>
                  </a:solidFill>
                </a:rPr>
                <a:t>ing</a:t>
              </a:r>
              <a:r>
                <a:rPr lang="el-GR" altLang="el-GR" sz="2000" dirty="0">
                  <a:solidFill>
                    <a:schemeClr val="tx1"/>
                  </a:solidFill>
                </a:rPr>
                <a:t> </a:t>
              </a:r>
              <a:r>
                <a:rPr lang="en-US" altLang="el-GR" sz="2000" b="1" dirty="0">
                  <a:solidFill>
                    <a:srgbClr val="141EDE"/>
                  </a:solidFill>
                </a:rPr>
                <a:t>receptive</a:t>
              </a:r>
              <a:r>
                <a:rPr lang="el-GR" altLang="el-GR" sz="2000" dirty="0">
                  <a:solidFill>
                    <a:schemeClr val="tx1"/>
                  </a:solidFill>
                </a:rPr>
                <a:t> </a:t>
              </a:r>
              <a:r>
                <a:rPr lang="el-GR" altLang="el-GR" sz="2000" b="1" dirty="0">
                  <a:solidFill>
                    <a:srgbClr val="141EDE"/>
                  </a:solidFill>
                </a:rPr>
                <a:t>participation</a:t>
              </a:r>
            </a:p>
          </p:txBody>
        </p:sp>
        <p:sp>
          <p:nvSpPr>
            <p:cNvPr id="16" name="Στρογγυλεμένο ορθογώνιο 15">
              <a:hlinkClick r:id="rId3" action="ppaction://hlinksldjump"/>
            </p:cNvPr>
            <p:cNvSpPr/>
            <p:nvPr/>
          </p:nvSpPr>
          <p:spPr>
            <a:xfrm>
              <a:off x="2680321" y="164192"/>
              <a:ext cx="1242966" cy="404527"/>
            </a:xfrm>
            <a:prstGeom prst="roundRect">
              <a:avLst/>
            </a:prstGeom>
            <a:solidFill>
              <a:srgbClr val="FFCE6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process</a:t>
              </a:r>
              <a:endParaRPr lang="el-GR" sz="2400" b="1" dirty="0">
                <a:solidFill>
                  <a:schemeClr val="tx1"/>
                </a:solidFill>
              </a:endParaRPr>
            </a:p>
          </p:txBody>
        </p:sp>
        <p:pic>
          <p:nvPicPr>
            <p:cNvPr id="14" name="Εικόνα 13" descr="C:\Users\mirmi\Downloads\EU_flag-Erasmus_vect_POS (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15" name="Εικόνα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17" name="Ορθογώνιο 16"/>
            <p:cNvSpPr/>
            <p:nvPr/>
          </p:nvSpPr>
          <p:spPr>
            <a:xfrm>
              <a:off x="8327744" y="4421607"/>
              <a:ext cx="1641745" cy="1783079"/>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2" name="Εικόνα 1"/>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foregroundMark x1="50552" y1="29125" x2="56354" y2="29625"/>
                          <a14:foregroundMark x1="51105" y1="31500" x2="54558" y2="30125"/>
                          <a14:foregroundMark x1="54558" y1="30125" x2="54558" y2="30125"/>
                          <a14:foregroundMark x1="61188" y1="29000" x2="61188" y2="29000"/>
                          <a14:foregroundMark x1="64779" y1="30000" x2="65470" y2="32375"/>
                          <a14:foregroundMark x1="49862" y1="31250" x2="67403" y2="30375"/>
                          <a14:foregroundMark x1="61326" y1="32750" x2="68646" y2="31375"/>
                          <a14:foregroundMark x1="9530" y1="19125" x2="34945" y2="17750"/>
                          <a14:foregroundMark x1="19890" y1="7250" x2="24724" y2="11125"/>
                          <a14:foregroundMark x1="6906" y1="35250" x2="11878" y2="35000"/>
                          <a14:foregroundMark x1="10221" y1="77125" x2="13536" y2="80000"/>
                          <a14:foregroundMark x1="18923" y1="21375" x2="37293" y2="21125"/>
                          <a14:foregroundMark x1="21685" y1="96000" x2="21685" y2="96000"/>
                          <a14:foregroundMark x1="21685" y1="96000" x2="79144" y2="90625"/>
                          <a14:foregroundMark x1="18232" y1="97750" x2="13260" y2="98000"/>
                        </a14:backgroundRemoval>
                      </a14:imgEffect>
                    </a14:imgLayer>
                  </a14:imgProps>
                </a:ext>
                <a:ext uri="{28A0092B-C50C-407E-A947-70E740481C1C}">
                  <a14:useLocalDpi xmlns:a14="http://schemas.microsoft.com/office/drawing/2010/main"/>
                </a:ext>
              </a:extLst>
            </a:blip>
            <a:stretch>
              <a:fillRect/>
            </a:stretch>
          </p:blipFill>
          <p:spPr>
            <a:xfrm>
              <a:off x="8393495" y="4615474"/>
              <a:ext cx="1400899" cy="1547955"/>
            </a:xfrm>
            <a:prstGeom prst="rect">
              <a:avLst/>
            </a:prstGeom>
          </p:spPr>
        </p:pic>
        <p:pic>
          <p:nvPicPr>
            <p:cNvPr id="18" name="Εικόνα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03992" y="4870396"/>
              <a:ext cx="156153" cy="170793"/>
            </a:xfrm>
            <a:prstGeom prst="rect">
              <a:avLst/>
            </a:prstGeom>
          </p:spPr>
        </p:pic>
        <p:pic>
          <p:nvPicPr>
            <p:cNvPr id="19" name="Εικόνα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68666" y="4530077"/>
              <a:ext cx="156153" cy="170793"/>
            </a:xfrm>
            <a:prstGeom prst="rect">
              <a:avLst/>
            </a:prstGeom>
          </p:spPr>
        </p:pic>
        <p:pic>
          <p:nvPicPr>
            <p:cNvPr id="20" name="Εικόνα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93040" y="5687417"/>
              <a:ext cx="156153" cy="170793"/>
            </a:xfrm>
            <a:prstGeom prst="rect">
              <a:avLst/>
            </a:prstGeom>
          </p:spPr>
        </p:pic>
        <p:pic>
          <p:nvPicPr>
            <p:cNvPr id="23" name="Εικόνα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495" y="4518561"/>
              <a:ext cx="156153" cy="170793"/>
            </a:xfrm>
            <a:prstGeom prst="rect">
              <a:avLst/>
            </a:prstGeom>
          </p:spPr>
        </p:pic>
        <p:pic>
          <p:nvPicPr>
            <p:cNvPr id="24" name="Εικόνα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94394" y="5389451"/>
              <a:ext cx="156153" cy="170793"/>
            </a:xfrm>
            <a:prstGeom prst="rect">
              <a:avLst/>
            </a:prstGeom>
          </p:spPr>
        </p:pic>
        <p:pic>
          <p:nvPicPr>
            <p:cNvPr id="25" name="Εικόνα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47615" y="5926889"/>
              <a:ext cx="156153" cy="170793"/>
            </a:xfrm>
            <a:prstGeom prst="rect">
              <a:avLst/>
            </a:prstGeom>
          </p:spPr>
        </p:pic>
      </p:grpSp>
    </p:spTree>
    <p:extLst>
      <p:ext uri="{BB962C8B-B14F-4D97-AF65-F5344CB8AC3E}">
        <p14:creationId xmlns:p14="http://schemas.microsoft.com/office/powerpoint/2010/main" val="1639110997"/>
      </p:ext>
    </p:extLst>
  </p:cSld>
  <p:clrMapOvr>
    <a:masterClrMapping/>
  </p:clrMapOvr>
  <mc:AlternateContent xmlns:mc="http://schemas.openxmlformats.org/markup-compatibility/2006" xmlns:p14="http://schemas.microsoft.com/office/powerpoint/2010/main">
    <mc:Choice Requires="p14">
      <p:transition p14:dur="0" advClick="0" advTm="52400"/>
    </mc:Choice>
    <mc:Fallback xmlns="">
      <p:transition advClick="0" advTm="52400"/>
    </mc:Fallback>
  </mc:AlternateContent>
  <p:extLst>
    <p:ext uri="{E180D4A7-C9FB-4DFB-919C-405C955672EB}">
      <p14:showEvtLst xmlns:p14="http://schemas.microsoft.com/office/powerpoint/2010/main">
        <p14:playEvt time="3954" objId="3"/>
        <p14:playEvt time="12586" objId="4"/>
        <p14:stopEvt time="13752" objId="3"/>
        <p14:stopEvt time="58369" objId="4"/>
        <p14:playEvt time="59658" objId="7"/>
        <p14:stopEvt time="95299" objId="7"/>
        <p14:playEvt time="95432" objId="8"/>
        <p14:stopEvt time="113808" objId="8"/>
        <p14:playEvt time="117127" objId="6"/>
        <p14:stopEvt time="131040" objId="6"/>
        <p14:playEvt time="131941" objId="13"/>
        <p14:stopEvt time="184406" objId="1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pattFill prst="pct60">
          <a:fgClr>
            <a:srgbClr val="FFCF73"/>
          </a:fgClr>
          <a:bgClr>
            <a:schemeClr val="bg1"/>
          </a:bgClr>
        </a:pattFill>
        <a:effectLst/>
      </p:bgPr>
    </p:bg>
    <p:spTree>
      <p:nvGrpSpPr>
        <p:cNvPr id="1" name=""/>
        <p:cNvGrpSpPr/>
        <p:nvPr/>
      </p:nvGrpSpPr>
      <p:grpSpPr>
        <a:xfrm>
          <a:off x="0" y="0"/>
          <a:ext cx="0" cy="0"/>
          <a:chOff x="0" y="0"/>
          <a:chExt cx="0" cy="0"/>
        </a:xfrm>
      </p:grpSpPr>
      <p:grpSp>
        <p:nvGrpSpPr>
          <p:cNvPr id="3" name="Ομάδα 2"/>
          <p:cNvGrpSpPr/>
          <p:nvPr/>
        </p:nvGrpSpPr>
        <p:grpSpPr>
          <a:xfrm>
            <a:off x="-12710" y="156927"/>
            <a:ext cx="12273237" cy="6791323"/>
            <a:chOff x="-12710" y="156927"/>
            <a:chExt cx="12273237" cy="6791323"/>
          </a:xfrm>
        </p:grpSpPr>
        <p:sp>
          <p:nvSpPr>
            <p:cNvPr id="2" name="Ορθογώνιο 1"/>
            <p:cNvSpPr/>
            <p:nvPr/>
          </p:nvSpPr>
          <p:spPr>
            <a:xfrm>
              <a:off x="1773496" y="156927"/>
              <a:ext cx="8861374" cy="729673"/>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tx1"/>
                  </a:solidFill>
                </a:rPr>
                <a:t>                         </a:t>
              </a:r>
              <a:r>
                <a:rPr lang="en-US" sz="2000" u="sng" dirty="0">
                  <a:solidFill>
                    <a:schemeClr val="tx1"/>
                  </a:solidFill>
                </a:rPr>
                <a:t>Engaging with artistic processes promotes</a:t>
              </a:r>
              <a:r>
                <a:rPr lang="el-GR" sz="2000" u="sng" dirty="0">
                  <a:solidFill>
                    <a:schemeClr val="tx1"/>
                  </a:solidFill>
                </a:rPr>
                <a:t> </a:t>
              </a:r>
              <a:r>
                <a:rPr lang="en-US" sz="2000" b="1" u="sng" dirty="0">
                  <a:solidFill>
                    <a:schemeClr val="tx1"/>
                  </a:solidFill>
                </a:rPr>
                <a:t>  </a:t>
              </a:r>
              <a:r>
                <a:rPr lang="en-US" sz="2200" b="1" u="sng" dirty="0">
                  <a:solidFill>
                    <a:srgbClr val="141EDE"/>
                  </a:solidFill>
                </a:rPr>
                <a:t>Well-being</a:t>
              </a:r>
              <a:r>
                <a:rPr lang="en-US" sz="2000" b="1" u="sng" dirty="0">
                  <a:solidFill>
                    <a:schemeClr val="tx1"/>
                  </a:solidFill>
                </a:rPr>
                <a:t>   , because … </a:t>
              </a:r>
            </a:p>
          </p:txBody>
        </p:sp>
        <p:pic>
          <p:nvPicPr>
            <p:cNvPr id="18" name="Εικόνα 17"/>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5881814" y="2112503"/>
              <a:ext cx="699494" cy="637317"/>
            </a:xfrm>
            <a:prstGeom prst="rect">
              <a:avLst/>
            </a:prstGeom>
          </p:spPr>
        </p:pic>
        <p:pic>
          <p:nvPicPr>
            <p:cNvPr id="17" name="Εικόνα 16"/>
            <p:cNvPicPr>
              <a:picLocks noChangeAspect="1"/>
            </p:cNvPicPr>
            <p:nvPr/>
          </p:nvPicPr>
          <p:blipFill>
            <a:blip r:embed="rId5" cstate="email">
              <a:extLst>
                <a:ext uri="{BEBA8EAE-BF5A-486C-A8C5-ECC9F3942E4B}">
                  <a14:imgProps xmlns:a14="http://schemas.microsoft.com/office/drawing/2010/main">
                    <a14:imgLayer r:embed="rId6">
                      <a14:imgEffect>
                        <a14:backgroundRemoval t="0" b="100000" l="0" r="94286">
                          <a14:foregroundMark x1="41245" y1="8984" x2="56777" y2="7617"/>
                          <a14:foregroundMark x1="43370" y1="17090" x2="58462" y2="15234"/>
                          <a14:foregroundMark x1="49890" y1="11230" x2="49890" y2="12988"/>
                          <a14:foregroundMark x1="44982" y1="11230" x2="56850" y2="9863"/>
                          <a14:foregroundMark x1="46081" y1="6152" x2="57070" y2="5176"/>
                          <a14:foregroundMark x1="49817" y1="19141" x2="49890" y2="50000"/>
                          <a14:foregroundMark x1="43223" y1="14648" x2="55018" y2="13379"/>
                          <a14:foregroundMark x1="49817" y1="18359" x2="55385" y2="17773"/>
                          <a14:foregroundMark x1="60586" y1="31348" x2="62418" y2="4590"/>
                          <a14:foregroundMark x1="9158" y1="32227" x2="45421" y2="72656"/>
                          <a14:foregroundMark x1="27106" y1="39844" x2="48718" y2="60742"/>
                          <a14:foregroundMark x1="67399" y1="684" x2="68425" y2="21973"/>
                          <a14:foregroundMark x1="68938" y1="58301" x2="68938" y2="58301"/>
                          <a14:foregroundMark x1="68938" y1="58301" x2="69451" y2="66016"/>
                          <a14:foregroundMark x1="41319" y1="8789" x2="44762" y2="4395"/>
                          <a14:foregroundMark x1="42198" y1="10156" x2="44835" y2="12695"/>
                        </a14:backgroundRemoval>
                      </a14:imgEffect>
                    </a14:imgLayer>
                  </a14:imgProps>
                </a:ext>
                <a:ext uri="{28A0092B-C50C-407E-A947-70E740481C1C}">
                  <a14:useLocalDpi xmlns:a14="http://schemas.microsoft.com/office/drawing/2010/main"/>
                </a:ext>
              </a:extLst>
            </a:blip>
            <a:stretch>
              <a:fillRect/>
            </a:stretch>
          </p:blipFill>
          <p:spPr>
            <a:xfrm>
              <a:off x="4949329" y="2699707"/>
              <a:ext cx="1936620" cy="1452820"/>
            </a:xfrm>
            <a:prstGeom prst="rect">
              <a:avLst/>
            </a:prstGeom>
          </p:spPr>
        </p:pic>
        <p:sp>
          <p:nvSpPr>
            <p:cNvPr id="8" name="Ορθογώνιο 7"/>
            <p:cNvSpPr/>
            <p:nvPr/>
          </p:nvSpPr>
          <p:spPr>
            <a:xfrm>
              <a:off x="6751525" y="1343787"/>
              <a:ext cx="4460274" cy="2320752"/>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a:t>
              </a:r>
              <a:r>
                <a:rPr lang="en-US" sz="2000" b="1" u="sng" dirty="0">
                  <a:solidFill>
                    <a:schemeClr val="tx1"/>
                  </a:solidFill>
                </a:rPr>
                <a:t> it teaches </a:t>
              </a:r>
              <a:r>
                <a:rPr lang="en-US" sz="2000" dirty="0">
                  <a:solidFill>
                    <a:schemeClr val="tx1"/>
                  </a:solidFill>
                </a:rPr>
                <a:t>:</a:t>
              </a:r>
              <a:endParaRPr lang="el-GR" sz="2000" dirty="0">
                <a:solidFill>
                  <a:schemeClr val="tx1"/>
                </a:solidFill>
              </a:endParaRPr>
            </a:p>
            <a:p>
              <a:pPr marL="342900" indent="-342900">
                <a:buFont typeface="Arial" panose="020B0604020202020204" pitchFamily="34" charset="0"/>
                <a:buChar char="•"/>
              </a:pPr>
              <a:r>
                <a:rPr lang="en-US" sz="2000" dirty="0">
                  <a:solidFill>
                    <a:schemeClr val="tx1"/>
                  </a:solidFill>
                </a:rPr>
                <a:t>how to act in moderation</a:t>
              </a:r>
            </a:p>
            <a:p>
              <a:pPr marL="342900" indent="-342900">
                <a:buFont typeface="Arial" panose="020B0604020202020204" pitchFamily="34" charset="0"/>
                <a:buChar char="•"/>
              </a:pPr>
              <a:r>
                <a:rPr lang="en-US" sz="2000" dirty="0">
                  <a:solidFill>
                    <a:schemeClr val="tx1"/>
                  </a:solidFill>
                </a:rPr>
                <a:t>how to stay focused</a:t>
              </a:r>
            </a:p>
            <a:p>
              <a:pPr marL="342900" indent="-342900">
                <a:buFont typeface="Arial" panose="020B0604020202020204" pitchFamily="34" charset="0"/>
                <a:buChar char="•"/>
              </a:pPr>
              <a:r>
                <a:rPr lang="en-US" sz="2000" dirty="0">
                  <a:solidFill>
                    <a:schemeClr val="tx1"/>
                  </a:solidFill>
                </a:rPr>
                <a:t>how to free imagination</a:t>
              </a:r>
              <a:endParaRPr lang="el-GR" sz="2000" dirty="0">
                <a:solidFill>
                  <a:schemeClr val="tx1"/>
                </a:solidFill>
              </a:endParaRPr>
            </a:p>
            <a:p>
              <a:pPr marL="342900" indent="-342900">
                <a:buFont typeface="Arial" panose="020B0604020202020204" pitchFamily="34" charset="0"/>
                <a:buChar char="•"/>
              </a:pPr>
              <a:r>
                <a:rPr lang="en-US" sz="2000" dirty="0">
                  <a:solidFill>
                    <a:schemeClr val="tx1"/>
                  </a:solidFill>
                </a:rPr>
                <a:t>how to express thoughts and feelings</a:t>
              </a:r>
              <a:endParaRPr lang="en-US" sz="2000" dirty="0">
                <a:solidFill>
                  <a:srgbClr val="FF0000"/>
                </a:solidFill>
              </a:endParaRPr>
            </a:p>
            <a:p>
              <a:pPr marL="342900" indent="-342900">
                <a:buFont typeface="Arial" panose="020B0604020202020204" pitchFamily="34" charset="0"/>
                <a:buChar char="•"/>
              </a:pPr>
              <a:r>
                <a:rPr lang="en-US" sz="2000" dirty="0">
                  <a:solidFill>
                    <a:schemeClr val="tx1"/>
                  </a:solidFill>
                </a:rPr>
                <a:t>how to follow instructions fruitfully</a:t>
              </a:r>
            </a:p>
            <a:p>
              <a:pPr marL="342900" indent="-342900">
                <a:buFont typeface="Arial" panose="020B0604020202020204" pitchFamily="34" charset="0"/>
                <a:buChar char="•"/>
              </a:pPr>
              <a:r>
                <a:rPr lang="en-US" sz="2000" dirty="0">
                  <a:solidFill>
                    <a:schemeClr val="tx1"/>
                  </a:solidFill>
                </a:rPr>
                <a:t>alternative communicative skills</a:t>
              </a:r>
            </a:p>
          </p:txBody>
        </p:sp>
        <p:sp>
          <p:nvSpPr>
            <p:cNvPr id="9" name="Ορθογώνιο 8"/>
            <p:cNvSpPr/>
            <p:nvPr/>
          </p:nvSpPr>
          <p:spPr>
            <a:xfrm>
              <a:off x="979739" y="1343787"/>
              <a:ext cx="3969590" cy="2118092"/>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a:t>
              </a:r>
              <a:r>
                <a:rPr lang="en-US" sz="2000" b="1" u="sng" dirty="0">
                  <a:solidFill>
                    <a:schemeClr val="tx1"/>
                  </a:solidFill>
                </a:rPr>
                <a:t>it offers</a:t>
              </a:r>
              <a:r>
                <a:rPr lang="en-US" sz="2000" u="sng" dirty="0">
                  <a:solidFill>
                    <a:schemeClr val="tx1"/>
                  </a:solidFill>
                </a:rPr>
                <a:t> </a:t>
              </a:r>
              <a:r>
                <a:rPr lang="en-US" sz="2000" dirty="0">
                  <a:solidFill>
                    <a:schemeClr val="tx1"/>
                  </a:solidFill>
                </a:rPr>
                <a:t>:</a:t>
              </a:r>
            </a:p>
            <a:p>
              <a:pPr marL="342900" indent="-342900">
                <a:buFont typeface="Arial" panose="020B0604020202020204" pitchFamily="34" charset="0"/>
                <a:buChar char="•"/>
              </a:pPr>
              <a:r>
                <a:rPr lang="en-US" sz="2000" dirty="0">
                  <a:solidFill>
                    <a:schemeClr val="tx1"/>
                  </a:solidFill>
                </a:rPr>
                <a:t>resource for thoughts &amp; feelings</a:t>
              </a:r>
            </a:p>
            <a:p>
              <a:pPr marL="342900" indent="-342900">
                <a:buFont typeface="Arial" panose="020B0604020202020204" pitchFamily="34" charset="0"/>
                <a:buChar char="•"/>
              </a:pPr>
              <a:r>
                <a:rPr lang="en-US" sz="2000" dirty="0">
                  <a:solidFill>
                    <a:schemeClr val="tx1"/>
                  </a:solidFill>
                </a:rPr>
                <a:t>bodily expression</a:t>
              </a:r>
            </a:p>
            <a:p>
              <a:pPr marL="342900" indent="-342900">
                <a:buFont typeface="Arial" panose="020B0604020202020204" pitchFamily="34" charset="0"/>
                <a:buChar char="•"/>
              </a:pPr>
              <a:r>
                <a:rPr lang="en-US" sz="2000" dirty="0">
                  <a:solidFill>
                    <a:schemeClr val="tx1"/>
                  </a:solidFill>
                </a:rPr>
                <a:t>alternative learning sources</a:t>
              </a:r>
            </a:p>
            <a:p>
              <a:pPr marL="342900" indent="-342900">
                <a:buFont typeface="Arial" panose="020B0604020202020204" pitchFamily="34" charset="0"/>
                <a:buChar char="•"/>
              </a:pPr>
              <a:r>
                <a:rPr lang="en-US" sz="2000" dirty="0">
                  <a:solidFill>
                    <a:schemeClr val="tx1"/>
                  </a:solidFill>
                </a:rPr>
                <a:t>cultivation of new skills</a:t>
              </a:r>
            </a:p>
          </p:txBody>
        </p:sp>
        <p:sp>
          <p:nvSpPr>
            <p:cNvPr id="11" name="Ορθογώνιο 10"/>
            <p:cNvSpPr/>
            <p:nvPr/>
          </p:nvSpPr>
          <p:spPr>
            <a:xfrm>
              <a:off x="3033527" y="4134795"/>
              <a:ext cx="4235219" cy="2318326"/>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a:t>
              </a:r>
              <a:r>
                <a:rPr lang="en-US" sz="2000" b="1" u="sng" dirty="0">
                  <a:solidFill>
                    <a:schemeClr val="tx1"/>
                  </a:solidFill>
                </a:rPr>
                <a:t> it </a:t>
              </a:r>
              <a:r>
                <a:rPr lang="en-US" sz="2000" b="1" u="sng" dirty="0">
                  <a:solidFill>
                    <a:srgbClr val="000000"/>
                  </a:solidFill>
                </a:rPr>
                <a:t>stimulates</a:t>
              </a:r>
              <a:r>
                <a:rPr lang="en-US" sz="2000" u="sng" dirty="0">
                  <a:solidFill>
                    <a:srgbClr val="000000"/>
                  </a:solidFill>
                </a:rPr>
                <a:t> </a:t>
              </a:r>
              <a:r>
                <a:rPr lang="en-US" sz="2000" dirty="0">
                  <a:solidFill>
                    <a:srgbClr val="000000"/>
                  </a:solidFill>
                </a:rPr>
                <a:t>:</a:t>
              </a:r>
            </a:p>
            <a:p>
              <a:pPr marL="342900" indent="-342900">
                <a:buFont typeface="Arial" panose="020B0604020202020204" pitchFamily="34" charset="0"/>
                <a:buChar char="•"/>
              </a:pPr>
              <a:r>
                <a:rPr lang="en-US" sz="2000" dirty="0">
                  <a:solidFill>
                    <a:schemeClr val="tx1"/>
                  </a:solidFill>
                </a:rPr>
                <a:t>inspiration </a:t>
              </a:r>
            </a:p>
            <a:p>
              <a:pPr marL="342900" indent="-342900">
                <a:buFont typeface="Arial" panose="020B0604020202020204" pitchFamily="34" charset="0"/>
                <a:buChar char="•"/>
              </a:pPr>
              <a:r>
                <a:rPr lang="en-US" sz="2000" dirty="0">
                  <a:solidFill>
                    <a:schemeClr val="tx1"/>
                  </a:solidFill>
                </a:rPr>
                <a:t>expression</a:t>
              </a:r>
            </a:p>
            <a:p>
              <a:pPr marL="342900" indent="-342900">
                <a:buFont typeface="Arial" panose="020B0604020202020204" pitchFamily="34" charset="0"/>
                <a:buChar char="•"/>
              </a:pPr>
              <a:r>
                <a:rPr lang="en-US" sz="2000" dirty="0">
                  <a:solidFill>
                    <a:schemeClr val="tx1"/>
                  </a:solidFill>
                </a:rPr>
                <a:t>communication</a:t>
              </a:r>
            </a:p>
            <a:p>
              <a:pPr marL="342900" indent="-342900">
                <a:buFont typeface="Arial" panose="020B0604020202020204" pitchFamily="34" charset="0"/>
                <a:buChar char="•"/>
              </a:pPr>
              <a:r>
                <a:rPr lang="en-US" sz="2000" dirty="0">
                  <a:solidFill>
                    <a:schemeClr val="tx1"/>
                  </a:solidFill>
                </a:rPr>
                <a:t>socialisation</a:t>
              </a:r>
            </a:p>
            <a:p>
              <a:pPr marL="342900" indent="-342900">
                <a:buFont typeface="Arial" panose="020B0604020202020204" pitchFamily="34" charset="0"/>
                <a:buChar char="•"/>
              </a:pPr>
              <a:r>
                <a:rPr lang="en-US" sz="2000" dirty="0">
                  <a:solidFill>
                    <a:schemeClr val="tx1"/>
                  </a:solidFill>
                </a:rPr>
                <a:t>innovation</a:t>
              </a:r>
            </a:p>
            <a:p>
              <a:pPr marL="342900" indent="-342900">
                <a:buFont typeface="Arial" panose="020B0604020202020204" pitchFamily="34" charset="0"/>
                <a:buChar char="•"/>
              </a:pPr>
              <a:r>
                <a:rPr lang="en-US" sz="2000" dirty="0">
                  <a:solidFill>
                    <a:schemeClr val="tx1"/>
                  </a:solidFill>
                </a:rPr>
                <a:t>cultivation in all aspects</a:t>
              </a:r>
            </a:p>
          </p:txBody>
        </p:sp>
        <p:pic>
          <p:nvPicPr>
            <p:cNvPr id="15" name="Εικόνα 1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4916" y="3815746"/>
              <a:ext cx="1277236" cy="2374201"/>
            </a:xfrm>
            <a:prstGeom prst="rect">
              <a:avLst/>
            </a:prstGeom>
          </p:spPr>
        </p:pic>
        <p:pic>
          <p:nvPicPr>
            <p:cNvPr id="12" name="Εικόνα 11"/>
            <p:cNvPicPr>
              <a:picLocks noChangeAspect="1"/>
            </p:cNvPicPr>
            <p:nvPr/>
          </p:nvPicPr>
          <p:blipFill>
            <a:blip r:embed="rId8" cstate="email">
              <a:extLst>
                <a:ext uri="{BEBA8EAE-BF5A-486C-A8C5-ECC9F3942E4B}">
                  <a14:imgProps xmlns:a14="http://schemas.microsoft.com/office/drawing/2010/main">
                    <a14:imgLayer r:embed="rId9">
                      <a14:imgEffect>
                        <a14:backgroundRemoval t="0" b="99375" l="10000" r="90000">
                          <a14:foregroundMark x1="64125" y1="9375" x2="68875" y2="4625"/>
                          <a14:foregroundMark x1="53250" y1="30625" x2="56125" y2="27625"/>
                          <a14:foregroundMark x1="45625" y1="40250" x2="46500" y2="38500"/>
                          <a14:foregroundMark x1="38500" y1="43000" x2="38750" y2="42125"/>
                          <a14:backgroundMark x1="39625" y1="43125" x2="40750" y2="44125"/>
                        </a14:backgroundRemoval>
                      </a14:imgEffect>
                    </a14:imgLayer>
                  </a14:imgProps>
                </a:ext>
                <a:ext uri="{28A0092B-C50C-407E-A947-70E740481C1C}">
                  <a14:useLocalDpi xmlns:a14="http://schemas.microsoft.com/office/drawing/2010/main"/>
                </a:ext>
              </a:extLst>
            </a:blip>
            <a:stretch>
              <a:fillRect/>
            </a:stretch>
          </p:blipFill>
          <p:spPr>
            <a:xfrm>
              <a:off x="10041105" y="653060"/>
              <a:ext cx="1749773" cy="1749773"/>
            </a:xfrm>
            <a:prstGeom prst="rect">
              <a:avLst/>
            </a:prstGeom>
          </p:spPr>
        </p:pic>
        <p:pic>
          <p:nvPicPr>
            <p:cNvPr id="13" name="Εικόνα 12"/>
            <p:cNvPicPr>
              <a:picLocks noChangeAspect="1"/>
            </p:cNvPicPr>
            <p:nvPr/>
          </p:nvPicPr>
          <p:blipFill>
            <a:blip r:embed="rId10" cstate="email">
              <a:extLst>
                <a:ext uri="{BEBA8EAE-BF5A-486C-A8C5-ECC9F3942E4B}">
                  <a14:imgProps xmlns:a14="http://schemas.microsoft.com/office/drawing/2010/main">
                    <a14:imgLayer r:embed="rId11">
                      <a14:imgEffect>
                        <a14:backgroundRemoval t="0" b="100000" l="0" r="100000">
                          <a14:foregroundMark x1="9818" y1="24752" x2="34727" y2="6188"/>
                          <a14:foregroundMark x1="34909" y1="6931" x2="45091" y2="21535"/>
                          <a14:foregroundMark x1="1455" y1="40842" x2="15636" y2="45545"/>
                          <a14:foregroundMark x1="29273" y1="38861" x2="33636" y2="43812"/>
                          <a14:foregroundMark x1="30545" y1="38614" x2="39091" y2="37376"/>
                          <a14:foregroundMark x1="32545" y1="38614" x2="37455" y2="41832"/>
                          <a14:foregroundMark x1="42909" y1="46782" x2="46364" y2="47277"/>
                          <a14:foregroundMark x1="52545" y1="33911" x2="56545" y2="32921"/>
                          <a14:foregroundMark x1="46727" y1="47030" x2="47455" y2="46535"/>
                          <a14:foregroundMark x1="49636" y1="36881" x2="49091" y2="39604"/>
                          <a14:foregroundMark x1="48909" y1="39604" x2="48000" y2="45792"/>
                          <a14:foregroundMark x1="13636" y1="59901" x2="20182" y2="53465"/>
                          <a14:foregroundMark x1="20364" y1="53465" x2="23091" y2="53713"/>
                          <a14:foregroundMark x1="23273" y1="53960" x2="25636" y2="55941"/>
                          <a14:foregroundMark x1="25818" y1="56188" x2="27091" y2="56931"/>
                          <a14:foregroundMark x1="28182" y1="56931" x2="30909" y2="52723"/>
                          <a14:foregroundMark x1="51091" y1="69802" x2="52364" y2="71040"/>
                          <a14:foregroundMark x1="53455" y1="72772" x2="55273" y2="77970"/>
                          <a14:foregroundMark x1="44727" y1="75495" x2="48909" y2="72030"/>
                          <a14:foregroundMark x1="51273" y1="62129" x2="53455" y2="63861"/>
                          <a14:foregroundMark x1="35091" y1="76980" x2="34909" y2="80446"/>
                          <a14:foregroundMark x1="34727" y1="80941" x2="35818" y2="84406"/>
                          <a14:foregroundMark x1="36182" y1="85149" x2="37818" y2="88614"/>
                          <a14:foregroundMark x1="70909" y1="53960" x2="72182" y2="56683"/>
                          <a14:foregroundMark x1="80182" y1="49257" x2="80182" y2="54208"/>
                          <a14:foregroundMark x1="88727" y1="55693" x2="90364" y2="53713"/>
                          <a14:foregroundMark x1="91636" y1="62871" x2="93636" y2="61634"/>
                          <a14:foregroundMark x1="67636" y1="63366" x2="69273" y2="64604"/>
                          <a14:foregroundMark x1="91636" y1="63119" x2="93636" y2="61634"/>
                          <a14:foregroundMark x1="67818" y1="72030" x2="69455" y2="71782"/>
                          <a14:foregroundMark x1="91636" y1="70050" x2="93091" y2="69802"/>
                          <a14:foregroundMark x1="75455" y1="58416" x2="86000" y2="58168"/>
                          <a14:foregroundMark x1="75091" y1="58168" x2="72727" y2="60396"/>
                          <a14:foregroundMark x1="85818" y1="58416" x2="88364" y2="59901"/>
                          <a14:foregroundMark x1="89273" y1="62871" x2="89273" y2="73762"/>
                          <a14:foregroundMark x1="89091" y1="81436" x2="89273" y2="73020"/>
                          <a14:foregroundMark x1="76182" y1="58168" x2="77818" y2="58168"/>
                          <a14:foregroundMark x1="72727" y1="60644" x2="72182" y2="62129"/>
                          <a14:foregroundMark x1="72000" y1="62871" x2="72182" y2="80446"/>
                          <a14:foregroundMark x1="72364" y1="81188" x2="73091" y2="83168"/>
                          <a14:foregroundMark x1="78727" y1="85149" x2="84364" y2="84901"/>
                          <a14:foregroundMark x1="84727" y1="85149" x2="87091" y2="84406"/>
                          <a14:foregroundMark x1="89091" y1="79950" x2="88545" y2="82921"/>
                          <a14:foregroundMark x1="40000" y1="49257" x2="40909" y2="50000"/>
                          <a14:foregroundMark x1="13818" y1="59653" x2="14000" y2="60644"/>
                          <a14:foregroundMark x1="20364" y1="53465" x2="21091" y2="53465"/>
                          <a14:foregroundMark x1="19273" y1="59406" x2="20000" y2="57426"/>
                          <a14:foregroundMark x1="14182" y1="60396" x2="15273" y2="60891"/>
                          <a14:foregroundMark x1="20000" y1="54208" x2="20364" y2="55446"/>
                          <a14:foregroundMark x1="20364" y1="55693" x2="20000" y2="57673"/>
                          <a14:foregroundMark x1="14000" y1="60396" x2="14545" y2="60891"/>
                          <a14:foregroundMark x1="25636" y1="86386" x2="36182" y2="85149"/>
                          <a14:foregroundMark x1="17273" y1="89356" x2="25273" y2="86634"/>
                          <a14:foregroundMark x1="17273" y1="89604" x2="15818" y2="91089"/>
                          <a14:foregroundMark x1="15636" y1="91337" x2="16000" y2="92574"/>
                          <a14:foregroundMark x1="16364" y1="92574" x2="20909" y2="95297"/>
                          <a14:foregroundMark x1="20909" y1="95050" x2="29818" y2="96782"/>
                          <a14:foregroundMark x1="32545" y1="97277" x2="41455" y2="97277"/>
                          <a14:foregroundMark x1="35273" y1="85396" x2="35818" y2="85396"/>
                          <a14:foregroundMark x1="35636" y1="89604" x2="41273" y2="90099"/>
                          <a14:foregroundMark x1="36909" y1="88119" x2="36909" y2="88119"/>
                          <a14:foregroundMark x1="36909" y1="88119" x2="36909" y2="88119"/>
                          <a14:foregroundMark x1="36909" y1="88119" x2="36364" y2="86386"/>
                          <a14:foregroundMark x1="36182" y1="86139" x2="37818" y2="89356"/>
                          <a14:foregroundMark x1="36909" y1="88366" x2="36909" y2="88366"/>
                          <a14:foregroundMark x1="36909" y1="88366" x2="36909" y2="88366"/>
                          <a14:foregroundMark x1="36545" y1="85396" x2="43636" y2="85396"/>
                          <a14:foregroundMark x1="41455" y1="97525" x2="54000" y2="96287"/>
                          <a14:foregroundMark x1="43455" y1="85644" x2="53636" y2="86634"/>
                          <a14:foregroundMark x1="53636" y1="86386" x2="60545" y2="88366"/>
                          <a14:foregroundMark x1="60727" y1="88366" x2="78727" y2="87376"/>
                          <a14:foregroundMark x1="77455" y1="94059" x2="88909" y2="91584"/>
                          <a14:foregroundMark x1="90909" y1="90842" x2="90182" y2="90842"/>
                          <a14:foregroundMark x1="25091" y1="46782" x2="26182" y2="47277"/>
                          <a14:foregroundMark x1="31273" y1="47772" x2="32000" y2="47525"/>
                          <a14:foregroundMark x1="32545" y1="47525" x2="33273" y2="46782"/>
                          <a14:foregroundMark x1="32545" y1="48762" x2="33273" y2="48020"/>
                          <a14:foregroundMark x1="36727" y1="85891" x2="36000" y2="84158"/>
                          <a14:backgroundMark x1="47818" y1="45545" x2="48909" y2="37871"/>
                          <a14:backgroundMark x1="50545" y1="34901" x2="48909" y2="37129"/>
                          <a14:backgroundMark x1="12000" y1="58168" x2="13636" y2="60396"/>
                          <a14:backgroundMark x1="28364" y1="55693" x2="30364" y2="52970"/>
                          <a14:backgroundMark x1="22727" y1="52970" x2="23636" y2="53713"/>
                          <a14:backgroundMark x1="24545" y1="55941" x2="25818" y2="56683"/>
                          <a14:backgroundMark x1="28182" y1="57673" x2="29091" y2="56683"/>
                          <a14:backgroundMark x1="50909" y1="70050" x2="51636" y2="70792"/>
                          <a14:backgroundMark x1="53455" y1="71782" x2="54364" y2="74010"/>
                          <a14:backgroundMark x1="52000" y1="61386" x2="54182" y2="64356"/>
                          <a14:backgroundMark x1="51455" y1="61634" x2="53091" y2="63119"/>
                          <a14:backgroundMark x1="34364" y1="79208" x2="34727" y2="82673"/>
                          <a14:backgroundMark x1="70545" y1="54208" x2="70909" y2="53218"/>
                          <a14:backgroundMark x1="71636" y1="54455" x2="72727" y2="57178"/>
                          <a14:backgroundMark x1="79636" y1="49010" x2="80909" y2="48762"/>
                          <a14:backgroundMark x1="88364" y1="55941" x2="89273" y2="54208"/>
                          <a14:backgroundMark x1="88364" y1="55198" x2="88364" y2="55198"/>
                          <a14:backgroundMark x1="91091" y1="62624" x2="93091" y2="61634"/>
                          <a14:backgroundMark x1="90909" y1="63366" x2="91818" y2="63614"/>
                          <a14:backgroundMark x1="91818" y1="63614" x2="92364" y2="63119"/>
                          <a14:backgroundMark x1="90364" y1="54455" x2="90909" y2="53713"/>
                          <a14:backgroundMark x1="83455" y1="57673" x2="86909" y2="57921"/>
                          <a14:backgroundMark x1="91091" y1="69059" x2="91455" y2="70792"/>
                          <a14:backgroundMark x1="91455" y1="70545" x2="92182" y2="70545"/>
                          <a14:backgroundMark x1="69091" y1="71287" x2="70182" y2="71287"/>
                          <a14:backgroundMark x1="67455" y1="71287" x2="67636" y2="72772"/>
                          <a14:backgroundMark x1="67636" y1="72525" x2="68364" y2="72525"/>
                          <a14:backgroundMark x1="72182" y1="60891" x2="73273" y2="58911"/>
                          <a14:backgroundMark x1="73818" y1="58416" x2="76909" y2="57426"/>
                          <a14:backgroundMark x1="88182" y1="59158" x2="88727" y2="60149"/>
                          <a14:backgroundMark x1="89455" y1="61881" x2="89636" y2="64851"/>
                          <a14:backgroundMark x1="88909" y1="82673" x2="89636" y2="79703"/>
                          <a14:backgroundMark x1="76909" y1="57673" x2="78364" y2="57921"/>
                          <a14:backgroundMark x1="71818" y1="62129" x2="71818" y2="63119"/>
                          <a14:backgroundMark x1="78182" y1="85149" x2="79273" y2="85396"/>
                          <a14:backgroundMark x1="82545" y1="85396" x2="86000" y2="85396"/>
                          <a14:backgroundMark x1="86182" y1="85149" x2="87818" y2="84406"/>
                          <a14:backgroundMark x1="88364" y1="83663" x2="89636" y2="80693"/>
                          <a14:backgroundMark x1="40364" y1="49505" x2="40909" y2="49752"/>
                          <a14:backgroundMark x1="13636" y1="60644" x2="14727" y2="61386"/>
                          <a14:backgroundMark x1="20545" y1="53960" x2="21091" y2="54208"/>
                          <a14:backgroundMark x1="18909" y1="60149" x2="20000" y2="58911"/>
                          <a14:backgroundMark x1="20545" y1="56683" x2="19636" y2="59653"/>
                          <a14:backgroundMark x1="20727" y1="55198" x2="20727" y2="56436"/>
                          <a14:backgroundMark x1="31091" y1="48267" x2="32182" y2="48020"/>
                          <a14:backgroundMark x1="32909" y1="47772" x2="32545" y2="48020"/>
                          <a14:backgroundMark x1="45273" y1="46782" x2="45273" y2="46782"/>
                          <a14:backgroundMark x1="45091" y1="46782" x2="45091" y2="46782"/>
                          <a14:backgroundMark x1="49273" y1="37624" x2="49273" y2="37624"/>
                          <a14:backgroundMark x1="45455" y1="21535" x2="45455" y2="21535"/>
                          <a14:backgroundMark x1="52182" y1="33663" x2="52182" y2="33663"/>
                          <a14:backgroundMark x1="33636" y1="53465" x2="33636" y2="53465"/>
                          <a14:backgroundMark x1="36909" y1="84653" x2="43818" y2="84653"/>
                          <a14:backgroundMark x1="36545" y1="84901" x2="43818" y2="84901"/>
                          <a14:backgroundMark x1="24909" y1="86386" x2="27818" y2="85644"/>
                          <a14:backgroundMark x1="28000" y1="85891" x2="31455" y2="85396"/>
                          <a14:backgroundMark x1="31818" y1="85396" x2="34727" y2="85149"/>
                          <a14:backgroundMark x1="34909" y1="85149" x2="35455" y2="85149"/>
                          <a14:backgroundMark x1="35091" y1="83911" x2="35636" y2="84901"/>
                          <a14:backgroundMark x1="34909" y1="82921" x2="34909" y2="82921"/>
                          <a14:backgroundMark x1="35091" y1="83663" x2="35091" y2="83663"/>
                          <a14:backgroundMark x1="32364" y1="97525" x2="32364" y2="97525"/>
                          <a14:backgroundMark x1="32909" y1="97525" x2="32909" y2="97525"/>
                          <a14:backgroundMark x1="41091" y1="97772" x2="44727" y2="97772"/>
                          <a14:backgroundMark x1="44909" y1="97525" x2="47091" y2="97525"/>
                          <a14:backgroundMark x1="53273" y1="85891" x2="54182" y2="85891"/>
                          <a14:backgroundMark x1="15455" y1="90842" x2="15455" y2="90842"/>
                          <a14:backgroundMark x1="15455" y1="91584" x2="15455" y2="91584"/>
                          <a14:backgroundMark x1="15818" y1="92327" x2="15818" y2="92327"/>
                          <a14:backgroundMark x1="15455" y1="92079" x2="15455" y2="92079"/>
                          <a14:backgroundMark x1="17091" y1="88861" x2="17091" y2="88861"/>
                          <a14:backgroundMark x1="20545" y1="95545" x2="20545" y2="95545"/>
                          <a14:backgroundMark x1="20909" y1="95545" x2="20909" y2="95545"/>
                          <a14:backgroundMark x1="78545" y1="86881" x2="76000" y2="86634"/>
                          <a14:backgroundMark x1="54545" y1="86139" x2="55091" y2="86386"/>
                          <a14:backgroundMark x1="55455" y1="86386" x2="57273" y2="86881"/>
                          <a14:backgroundMark x1="57636" y1="86881" x2="59455" y2="87624"/>
                          <a14:backgroundMark x1="59818" y1="87871" x2="62727" y2="87376"/>
                          <a14:backgroundMark x1="90909" y1="91584" x2="91273" y2="90099"/>
                          <a14:backgroundMark x1="19273" y1="95050" x2="22545" y2="96040"/>
                          <a14:backgroundMark x1="32545" y1="97525" x2="34364" y2="97772"/>
                          <a14:backgroundMark x1="36182" y1="83416" x2="36545" y2="84653"/>
                          <a14:backgroundMark x1="89636" y1="65347" x2="89636" y2="65347"/>
                          <a14:backgroundMark x1="89636" y1="66337" x2="89636" y2="66337"/>
                          <a14:backgroundMark x1="89636" y1="67327" x2="89636" y2="67327"/>
                          <a14:backgroundMark x1="89636" y1="66089" x2="89636" y2="66089"/>
                          <a14:backgroundMark x1="89636" y1="72030" x2="89636" y2="72030"/>
                          <a14:backgroundMark x1="89636" y1="72772" x2="89636" y2="72772"/>
                          <a14:backgroundMark x1="89818" y1="73267" x2="89818" y2="73267"/>
                          <a14:backgroundMark x1="89818" y1="73762" x2="89818" y2="73762"/>
                          <a14:backgroundMark x1="89818" y1="74257" x2="89818" y2="74257"/>
                        </a14:backgroundRemoval>
                      </a14:imgEffect>
                    </a14:imgLayer>
                  </a14:imgProps>
                </a:ext>
                <a:ext uri="{28A0092B-C50C-407E-A947-70E740481C1C}">
                  <a14:useLocalDpi xmlns:a14="http://schemas.microsoft.com/office/drawing/2010/main"/>
                </a:ext>
              </a:extLst>
            </a:blip>
            <a:stretch>
              <a:fillRect/>
            </a:stretch>
          </p:blipFill>
          <p:spPr>
            <a:xfrm>
              <a:off x="5151136" y="4337455"/>
              <a:ext cx="1891109" cy="1389105"/>
            </a:xfrm>
            <a:prstGeom prst="rect">
              <a:avLst/>
            </a:prstGeom>
          </p:spPr>
        </p:pic>
        <p:pic>
          <p:nvPicPr>
            <p:cNvPr id="19" name="Εικόνα 18" descr="C:\Users\mirmi\Downloads\EU_flag-Erasmus_vect_POS (1).jpg"/>
            <p:cNvPicPr/>
            <p:nvPr/>
          </p:nvPicPr>
          <p:blipFill>
            <a:blip r:embed="rId12"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20" name="Εικόνα 1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977056" y="6295996"/>
              <a:ext cx="2283471" cy="652254"/>
            </a:xfrm>
            <a:prstGeom prst="rect">
              <a:avLst/>
            </a:prstGeom>
          </p:spPr>
        </p:pic>
        <p:pic>
          <p:nvPicPr>
            <p:cNvPr id="21" name="Εικόνα 20"/>
            <p:cNvPicPr>
              <a:picLocks noChangeAspect="1"/>
            </p:cNvPicPr>
            <p:nvPr/>
          </p:nvPicPr>
          <p:blipFill>
            <a:blip r:embed="rId14" cstate="email">
              <a:extLst>
                <a:ext uri="{BEBA8EAE-BF5A-486C-A8C5-ECC9F3942E4B}">
                  <a14:imgProps xmlns:a14="http://schemas.microsoft.com/office/drawing/2010/main">
                    <a14:imgLayer r:embed="rId15">
                      <a14:imgEffect>
                        <a14:backgroundRemoval t="0" b="100000" l="0" r="92676">
                          <a14:foregroundMark x1="53516" y1="24444" x2="56738" y2="18632"/>
                          <a14:foregroundMark x1="58594" y1="15385" x2="59375" y2="15385"/>
                        </a14:backgroundRemoval>
                      </a14:imgEffect>
                    </a14:imgLayer>
                  </a14:imgProps>
                </a:ext>
                <a:ext uri="{28A0092B-C50C-407E-A947-70E740481C1C}">
                  <a14:useLocalDpi xmlns:a14="http://schemas.microsoft.com/office/drawing/2010/main"/>
                </a:ext>
              </a:extLst>
            </a:blip>
            <a:stretch>
              <a:fillRect/>
            </a:stretch>
          </p:blipFill>
          <p:spPr>
            <a:xfrm>
              <a:off x="8330084" y="3272577"/>
              <a:ext cx="3790338" cy="2165378"/>
            </a:xfrm>
            <a:prstGeom prst="rect">
              <a:avLst/>
            </a:prstGeom>
          </p:spPr>
        </p:pic>
        <p:sp>
          <p:nvSpPr>
            <p:cNvPr id="22" name="Στρογγυλεμένο ορθογώνιο 21">
              <a:hlinkClick r:id="rId16" action="ppaction://hlinksldjump"/>
            </p:cNvPr>
            <p:cNvSpPr/>
            <p:nvPr/>
          </p:nvSpPr>
          <p:spPr>
            <a:xfrm>
              <a:off x="1972152" y="322570"/>
              <a:ext cx="1242966" cy="404527"/>
            </a:xfrm>
            <a:prstGeom prst="roundRect">
              <a:avLst/>
            </a:prstGeom>
            <a:solidFill>
              <a:srgbClr val="FFCE6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process</a:t>
              </a:r>
              <a:endParaRPr lang="el-GR" sz="2400" b="1" dirty="0">
                <a:solidFill>
                  <a:schemeClr val="tx1"/>
                </a:solidFill>
              </a:endParaRPr>
            </a:p>
          </p:txBody>
        </p:sp>
        <p:sp>
          <p:nvSpPr>
            <p:cNvPr id="23" name="Στρογγυλεμένο ορθογώνιο 22">
              <a:hlinkClick r:id="rId17" action="ppaction://hlinksldjump"/>
            </p:cNvPr>
            <p:cNvSpPr/>
            <p:nvPr/>
          </p:nvSpPr>
          <p:spPr>
            <a:xfrm>
              <a:off x="7692988" y="327759"/>
              <a:ext cx="1487038" cy="449578"/>
            </a:xfrm>
            <a:prstGeom prst="roundRect">
              <a:avLst/>
            </a:prstGeom>
            <a:solidFill>
              <a:srgbClr val="00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Well-being</a:t>
              </a:r>
              <a:endParaRPr lang="el-GR" sz="2100" b="1" dirty="0">
                <a:solidFill>
                  <a:schemeClr val="tx1"/>
                </a:solidFill>
              </a:endParaRPr>
            </a:p>
          </p:txBody>
        </p:sp>
      </p:grpSp>
    </p:spTree>
    <p:extLst>
      <p:ext uri="{BB962C8B-B14F-4D97-AF65-F5344CB8AC3E}">
        <p14:creationId xmlns:p14="http://schemas.microsoft.com/office/powerpoint/2010/main" val="1053204086"/>
      </p:ext>
    </p:extLst>
  </p:cSld>
  <p:clrMapOvr>
    <a:masterClrMapping/>
  </p:clrMapOvr>
  <mc:AlternateContent xmlns:mc="http://schemas.openxmlformats.org/markup-compatibility/2006" xmlns:p14="http://schemas.microsoft.com/office/powerpoint/2010/main">
    <mc:Choice Requires="p14">
      <p:transition p14:dur="10" advClick="0" advTm="15430"/>
    </mc:Choice>
    <mc:Fallback xmlns="">
      <p:transition advClick="0" advTm="15430"/>
    </mc:Fallback>
  </mc:AlternateContent>
  <p:extLst>
    <p:ext uri="{E180D4A7-C9FB-4DFB-919C-405C955672EB}">
      <p14:showEvtLst xmlns:p14="http://schemas.microsoft.com/office/powerpoint/2010/main">
        <p14:playEvt time="1510" objId="3"/>
        <p14:playEvt time="8408" objId="7"/>
        <p14:stopEvt time="9024" objId="3"/>
        <p14:playEvt time="24601" objId="5"/>
        <p14:stopEvt time="25970" objId="7"/>
        <p14:playEvt time="45202" objId="6"/>
        <p14:stopEvt time="46682" objId="5"/>
        <p14:stopEvt time="60779" objId="6"/>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pattFill prst="pct60">
          <a:fgClr>
            <a:srgbClr val="FFCF73"/>
          </a:fgClr>
          <a:bgClr>
            <a:schemeClr val="bg1"/>
          </a:bgClr>
        </a:pattFill>
        <a:effectLst/>
      </p:bgPr>
    </p:bg>
    <p:spTree>
      <p:nvGrpSpPr>
        <p:cNvPr id="1" name=""/>
        <p:cNvGrpSpPr/>
        <p:nvPr/>
      </p:nvGrpSpPr>
      <p:grpSpPr>
        <a:xfrm>
          <a:off x="0" y="0"/>
          <a:ext cx="0" cy="0"/>
          <a:chOff x="0" y="0"/>
          <a:chExt cx="0" cy="0"/>
        </a:xfrm>
      </p:grpSpPr>
      <p:grpSp>
        <p:nvGrpSpPr>
          <p:cNvPr id="8" name="Ομάδα 7"/>
          <p:cNvGrpSpPr/>
          <p:nvPr/>
        </p:nvGrpSpPr>
        <p:grpSpPr>
          <a:xfrm>
            <a:off x="-12710" y="157424"/>
            <a:ext cx="12265670" cy="6766501"/>
            <a:chOff x="-12710" y="157424"/>
            <a:chExt cx="12265670" cy="6766501"/>
          </a:xfrm>
        </p:grpSpPr>
        <p:sp>
          <p:nvSpPr>
            <p:cNvPr id="2" name="Ορθογώνιο 1"/>
            <p:cNvSpPr/>
            <p:nvPr/>
          </p:nvSpPr>
          <p:spPr>
            <a:xfrm>
              <a:off x="1284539" y="157424"/>
              <a:ext cx="9596821" cy="984330"/>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rgbClr val="000000"/>
                  </a:solidFill>
                </a:rPr>
                <a:t>                         One does not need to be an </a:t>
              </a:r>
              <a:r>
                <a:rPr lang="en-US" sz="2000" dirty="0">
                  <a:solidFill>
                    <a:schemeClr val="tx1"/>
                  </a:solidFill>
                </a:rPr>
                <a:t>artist in order to participate in </a:t>
              </a:r>
              <a:r>
                <a:rPr lang="en-US" sz="2000" dirty="0">
                  <a:solidFill>
                    <a:srgbClr val="000000"/>
                  </a:solidFill>
                </a:rPr>
                <a:t>an </a:t>
              </a:r>
              <a:r>
                <a:rPr lang="en-US" sz="2000" b="1" dirty="0">
                  <a:solidFill>
                    <a:srgbClr val="141EDE"/>
                  </a:solidFill>
                </a:rPr>
                <a:t>artistic process </a:t>
              </a:r>
              <a:r>
                <a:rPr lang="en-US" sz="2000" dirty="0">
                  <a:solidFill>
                    <a:schemeClr val="tx1"/>
                  </a:solidFill>
                </a:rPr>
                <a:t>because </a:t>
              </a:r>
              <a:r>
                <a:rPr lang="en-US" sz="2000" b="1" dirty="0">
                  <a:solidFill>
                    <a:schemeClr val="tx1"/>
                  </a:solidFill>
                </a:rPr>
                <a:t>the core of the process’ aim is the process itself</a:t>
              </a:r>
              <a:r>
                <a:rPr lang="en-US" sz="2000" dirty="0">
                  <a:solidFill>
                    <a:schemeClr val="tx1"/>
                  </a:solidFill>
                </a:rPr>
                <a:t>.</a:t>
              </a:r>
              <a:r>
                <a:rPr lang="el-GR" sz="2000" dirty="0">
                  <a:solidFill>
                    <a:schemeClr val="tx1"/>
                  </a:solidFill>
                </a:rPr>
                <a:t> </a:t>
              </a:r>
              <a:endParaRPr lang="en-US" sz="2000" dirty="0">
                <a:solidFill>
                  <a:srgbClr val="FF0000"/>
                </a:solidFill>
              </a:endParaRPr>
            </a:p>
          </p:txBody>
        </p:sp>
        <p:sp>
          <p:nvSpPr>
            <p:cNvPr id="3" name="Ορθογώνιο 2"/>
            <p:cNvSpPr/>
            <p:nvPr/>
          </p:nvSpPr>
          <p:spPr>
            <a:xfrm>
              <a:off x="340341" y="1977502"/>
              <a:ext cx="4260156" cy="3124200"/>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When artistic processes aim to trigger &amp; develop well-being, they </a:t>
              </a:r>
              <a:r>
                <a:rPr lang="en-US" sz="2000" b="1" u="sng" dirty="0">
                  <a:solidFill>
                    <a:schemeClr val="tx1"/>
                  </a:solidFill>
                </a:rPr>
                <a:t>do not require</a:t>
              </a:r>
              <a:r>
                <a:rPr lang="en-US" sz="2000" b="1" dirty="0">
                  <a:solidFill>
                    <a:schemeClr val="tx1"/>
                  </a:solidFill>
                </a:rPr>
                <a:t> </a:t>
              </a:r>
              <a:r>
                <a:rPr lang="en-US" sz="2000" dirty="0">
                  <a:solidFill>
                    <a:schemeClr val="tx1"/>
                  </a:solidFill>
                </a:rPr>
                <a:t>:</a:t>
              </a:r>
            </a:p>
            <a:p>
              <a:pPr marL="342900" indent="-342900">
                <a:buFont typeface="Arial" panose="020B0604020202020204" pitchFamily="34" charset="0"/>
                <a:buChar char="•"/>
              </a:pPr>
              <a:r>
                <a:rPr lang="en-US" sz="2000" dirty="0">
                  <a:solidFill>
                    <a:schemeClr val="tx1"/>
                  </a:solidFill>
                </a:rPr>
                <a:t>special skills or talents</a:t>
              </a:r>
            </a:p>
            <a:p>
              <a:pPr marL="342900" indent="-342900">
                <a:buFont typeface="Arial" panose="020B0604020202020204" pitchFamily="34" charset="0"/>
                <a:buChar char="•"/>
              </a:pPr>
              <a:r>
                <a:rPr lang="en-US" sz="2000" dirty="0">
                  <a:solidFill>
                    <a:schemeClr val="tx1"/>
                  </a:solidFill>
                </a:rPr>
                <a:t>academic aspiration or commercial aesthetic value, in relation to the artistic creation or product</a:t>
              </a:r>
            </a:p>
            <a:p>
              <a:pPr marL="342900" indent="-342900">
                <a:buFont typeface="Arial" panose="020B0604020202020204" pitchFamily="34" charset="0"/>
                <a:buChar char="•"/>
              </a:pPr>
              <a:r>
                <a:rPr lang="en-US" sz="2000" dirty="0">
                  <a:solidFill>
                    <a:schemeClr val="tx1"/>
                  </a:solidFill>
                </a:rPr>
                <a:t>to end up with a created specific art object. </a:t>
              </a:r>
            </a:p>
          </p:txBody>
        </p:sp>
        <p:sp>
          <p:nvSpPr>
            <p:cNvPr id="5" name="Ορθογώνιο 4"/>
            <p:cNvSpPr/>
            <p:nvPr/>
          </p:nvSpPr>
          <p:spPr>
            <a:xfrm>
              <a:off x="5646940" y="1358241"/>
              <a:ext cx="6301277" cy="1880846"/>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Involving in an artistic process </a:t>
              </a:r>
              <a:r>
                <a:rPr lang="en-US" sz="2000" b="1" u="sng" dirty="0">
                  <a:solidFill>
                    <a:schemeClr val="tx1"/>
                  </a:solidFill>
                </a:rPr>
                <a:t>could be achieved</a:t>
              </a:r>
              <a:r>
                <a:rPr lang="el-GR" sz="2000" b="1" u="sng" dirty="0">
                  <a:solidFill>
                    <a:schemeClr val="tx1"/>
                  </a:solidFill>
                </a:rPr>
                <a:t> </a:t>
              </a:r>
              <a:r>
                <a:rPr lang="en-US" sz="2000" b="1" u="sng" dirty="0">
                  <a:solidFill>
                    <a:schemeClr val="tx1"/>
                  </a:solidFill>
                </a:rPr>
                <a:t>through </a:t>
              </a:r>
              <a:r>
                <a:rPr lang="en-US" sz="2000" u="sng" dirty="0">
                  <a:solidFill>
                    <a:schemeClr val="tx1"/>
                  </a:solidFill>
                </a:rPr>
                <a:t>:</a:t>
              </a:r>
            </a:p>
            <a:p>
              <a:pPr marL="342900" indent="-342900">
                <a:buFont typeface="Arial" panose="020B0604020202020204" pitchFamily="34" charset="0"/>
                <a:buChar char="•"/>
              </a:pPr>
              <a:r>
                <a:rPr lang="en-US" sz="2000" dirty="0">
                  <a:solidFill>
                    <a:schemeClr val="tx1"/>
                  </a:solidFill>
                </a:rPr>
                <a:t>Facilitator or self</a:t>
              </a:r>
              <a:r>
                <a:rPr lang="en-US" sz="2000" dirty="0">
                  <a:solidFill>
                    <a:srgbClr val="7030A0"/>
                  </a:solidFill>
                </a:rPr>
                <a:t>-</a:t>
              </a:r>
              <a:r>
                <a:rPr lang="en-US" sz="2000" dirty="0">
                  <a:solidFill>
                    <a:schemeClr val="tx1"/>
                  </a:solidFill>
                </a:rPr>
                <a:t>directed engagement</a:t>
              </a:r>
            </a:p>
            <a:p>
              <a:pPr marL="342900" indent="-342900">
                <a:buFont typeface="Arial" panose="020B0604020202020204" pitchFamily="34" charset="0"/>
                <a:buChar char="•"/>
              </a:pPr>
              <a:r>
                <a:rPr lang="en-US" sz="2000" dirty="0">
                  <a:solidFill>
                    <a:schemeClr val="tx1"/>
                  </a:solidFill>
                </a:rPr>
                <a:t>(directly) self activity as a creator</a:t>
              </a:r>
            </a:p>
            <a:p>
              <a:pPr marL="342900" indent="-342900">
                <a:buFont typeface="Arial" panose="020B0604020202020204" pitchFamily="34" charset="0"/>
                <a:buChar char="•"/>
              </a:pPr>
              <a:r>
                <a:rPr lang="el-GR" sz="2000" dirty="0">
                  <a:solidFill>
                    <a:schemeClr val="tx1"/>
                  </a:solidFill>
                </a:rPr>
                <a:t>(</a:t>
              </a:r>
              <a:r>
                <a:rPr lang="en-US" sz="2000" dirty="0">
                  <a:solidFill>
                    <a:schemeClr val="tx1"/>
                  </a:solidFill>
                </a:rPr>
                <a:t>indirectly</a:t>
              </a:r>
              <a:r>
                <a:rPr lang="el-GR" sz="2000" dirty="0">
                  <a:solidFill>
                    <a:schemeClr val="tx1"/>
                  </a:solidFill>
                </a:rPr>
                <a:t>)</a:t>
              </a:r>
              <a:r>
                <a:rPr lang="en-US" sz="2000" dirty="0">
                  <a:solidFill>
                    <a:schemeClr val="tx1"/>
                  </a:solidFill>
                </a:rPr>
                <a:t> receptive engagement, as a spectator</a:t>
              </a:r>
              <a:r>
                <a:rPr lang="el-GR" sz="2000" dirty="0">
                  <a:solidFill>
                    <a:schemeClr val="tx1"/>
                  </a:solidFill>
                </a:rPr>
                <a:t>, </a:t>
              </a:r>
              <a:r>
                <a:rPr lang="en-US" sz="2000" dirty="0">
                  <a:solidFill>
                    <a:schemeClr val="tx1"/>
                  </a:solidFill>
                </a:rPr>
                <a:t>listener, attendant etc.</a:t>
              </a:r>
              <a:endParaRPr lang="el-GR" sz="2000" dirty="0">
                <a:solidFill>
                  <a:schemeClr val="tx1"/>
                </a:solidFill>
              </a:endParaRPr>
            </a:p>
          </p:txBody>
        </p:sp>
        <p:pic>
          <p:nvPicPr>
            <p:cNvPr id="6" name="Εικόνα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8742" y="1886711"/>
              <a:ext cx="1269523" cy="833653"/>
            </a:xfrm>
            <a:prstGeom prst="rect">
              <a:avLst/>
            </a:prstGeom>
          </p:spPr>
        </p:pic>
        <p:sp>
          <p:nvSpPr>
            <p:cNvPr id="7" name="Ορθογώνιο 6"/>
            <p:cNvSpPr/>
            <p:nvPr/>
          </p:nvSpPr>
          <p:spPr>
            <a:xfrm>
              <a:off x="5199452" y="3550596"/>
              <a:ext cx="6301277" cy="2721075"/>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Artistic process</a:t>
              </a:r>
              <a:r>
                <a:rPr lang="el-GR" sz="2000" u="sng" dirty="0">
                  <a:solidFill>
                    <a:schemeClr val="tx1"/>
                  </a:solidFill>
                </a:rPr>
                <a:t>’</a:t>
              </a:r>
              <a:r>
                <a:rPr lang="en-US" sz="2000" u="sng" dirty="0">
                  <a:solidFill>
                    <a:schemeClr val="tx1"/>
                  </a:solidFill>
                </a:rPr>
                <a:t> </a:t>
              </a:r>
              <a:r>
                <a:rPr lang="en-US" sz="2000" b="1" u="sng" dirty="0">
                  <a:solidFill>
                    <a:schemeClr val="tx1"/>
                  </a:solidFill>
                </a:rPr>
                <a:t>benefits</a:t>
              </a:r>
              <a:r>
                <a:rPr lang="en-US" sz="2000" u="sng" dirty="0">
                  <a:solidFill>
                    <a:schemeClr val="tx1"/>
                  </a:solidFill>
                </a:rPr>
                <a:t> :</a:t>
              </a:r>
              <a:r>
                <a:rPr lang="el-GR" sz="2000" u="sng" dirty="0">
                  <a:solidFill>
                    <a:schemeClr val="tx1"/>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t>
              </a:r>
              <a:r>
                <a:rPr lang="el-GR" sz="2000" dirty="0">
                  <a:solidFill>
                    <a:srgbClr val="D5F5FF"/>
                  </a:solidFill>
                </a:rPr>
                <a:t> </a:t>
              </a:r>
              <a:r>
                <a:rPr lang="en-US" sz="2000" dirty="0">
                  <a:solidFill>
                    <a:srgbClr val="D5F5FF"/>
                  </a:solidFill>
                </a:rPr>
                <a:t>aa</a:t>
              </a:r>
              <a:endParaRPr lang="en-US" sz="2000" u="sng" dirty="0">
                <a:solidFill>
                  <a:srgbClr val="D5F5FF"/>
                </a:solidFill>
              </a:endParaRPr>
            </a:p>
            <a:p>
              <a:pPr marL="342900" indent="-342900">
                <a:buFont typeface="Arial" panose="020B0604020202020204" pitchFamily="34" charset="0"/>
                <a:buChar char="•"/>
              </a:pPr>
              <a:r>
                <a:rPr lang="en-US" sz="2000" dirty="0">
                  <a:solidFill>
                    <a:schemeClr val="tx1"/>
                  </a:solidFill>
                </a:rPr>
                <a:t>develops psychological, physical, mental &amp; social skills</a:t>
              </a:r>
            </a:p>
            <a:p>
              <a:pPr marL="342900" indent="-342900">
                <a:buFont typeface="Arial" panose="020B0604020202020204" pitchFamily="34" charset="0"/>
                <a:buChar char="•"/>
              </a:pPr>
              <a:r>
                <a:rPr lang="en-US" sz="2000" dirty="0">
                  <a:solidFill>
                    <a:schemeClr val="tx1"/>
                  </a:solidFill>
                </a:rPr>
                <a:t>constantly increases self-awareness, especially in regard to notion of “the other”, as well as in regard with the notion of “myself”</a:t>
              </a:r>
            </a:p>
            <a:p>
              <a:pPr marL="342900" indent="-342900">
                <a:buFont typeface="Arial" panose="020B0604020202020204" pitchFamily="34" charset="0"/>
                <a:buChar char="•"/>
              </a:pPr>
              <a:r>
                <a:rPr lang="en-US" sz="2000" dirty="0">
                  <a:solidFill>
                    <a:schemeClr val="tx1"/>
                  </a:solidFill>
                </a:rPr>
                <a:t>reveals hidden or forgotten mental abilities &amp; skills</a:t>
              </a:r>
            </a:p>
            <a:p>
              <a:pPr marL="342900" indent="-342900">
                <a:buFont typeface="Arial" panose="020B0604020202020204" pitchFamily="34" charset="0"/>
                <a:buChar char="•"/>
              </a:pPr>
              <a:r>
                <a:rPr lang="en-US" sz="2000" dirty="0">
                  <a:solidFill>
                    <a:schemeClr val="tx1"/>
                  </a:solidFill>
                </a:rPr>
                <a:t>encourages feelings like satisfaction</a:t>
              </a:r>
              <a:endParaRPr lang="el-GR" sz="2000" dirty="0">
                <a:solidFill>
                  <a:schemeClr val="tx1"/>
                </a:solidFill>
              </a:endParaRPr>
            </a:p>
            <a:p>
              <a:pPr marL="342900" indent="-342900">
                <a:buFont typeface="Arial" panose="020B0604020202020204" pitchFamily="34" charset="0"/>
                <a:buChar char="•"/>
              </a:pPr>
              <a:r>
                <a:rPr lang="en-US" sz="2000" dirty="0">
                  <a:solidFill>
                    <a:schemeClr val="tx1"/>
                  </a:solidFill>
                </a:rPr>
                <a:t>cultivates determination</a:t>
              </a:r>
            </a:p>
          </p:txBody>
        </p:sp>
        <p:pic>
          <p:nvPicPr>
            <p:cNvPr id="13" name="Εικόνα 12" descr="C:\Users\mirmi\Downloads\EU_flag-Erasmus_vect_POS (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14" name="Εικόνα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15" name="Στρογγυλεμένο ορθογώνιο 14">
              <a:hlinkClick r:id="rId6" action="ppaction://hlinksldjump"/>
            </p:cNvPr>
            <p:cNvSpPr/>
            <p:nvPr/>
          </p:nvSpPr>
          <p:spPr>
            <a:xfrm>
              <a:off x="1459213" y="288865"/>
              <a:ext cx="1242966" cy="404527"/>
            </a:xfrm>
            <a:prstGeom prst="roundRect">
              <a:avLst/>
            </a:prstGeom>
            <a:solidFill>
              <a:srgbClr val="FFCE6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process</a:t>
              </a:r>
              <a:endParaRPr lang="el-GR" sz="2400" b="1" dirty="0">
                <a:solidFill>
                  <a:schemeClr val="tx1"/>
                </a:solidFill>
              </a:endParaRPr>
            </a:p>
          </p:txBody>
        </p:sp>
        <p:pic>
          <p:nvPicPr>
            <p:cNvPr id="11" name="Εικόνα 10"/>
            <p:cNvPicPr>
              <a:picLocks noChangeAspect="1"/>
            </p:cNvPicPr>
            <p:nvPr/>
          </p:nvPicPr>
          <p:blipFill>
            <a:blip r:embed="rId7" cstate="email">
              <a:extLst>
                <a:ext uri="{BEBA8EAE-BF5A-486C-A8C5-ECC9F3942E4B}">
                  <a14:imgProps xmlns:a14="http://schemas.microsoft.com/office/drawing/2010/main">
                    <a14:imgLayer r:embed="rId8">
                      <a14:imgEffect>
                        <a14:backgroundRemoval t="0" b="98165" l="0" r="99639">
                          <a14:foregroundMark x1="8434" y1="13761" x2="8434" y2="13761"/>
                          <a14:foregroundMark x1="12048" y1="17562" x2="12048" y2="17562"/>
                          <a14:foregroundMark x1="8193" y1="18218" x2="8193" y2="18218"/>
                          <a14:foregroundMark x1="17229" y1="4980" x2="17229" y2="4980"/>
                          <a14:foregroundMark x1="16145" y1="6029" x2="16145" y2="6029"/>
                          <a14:foregroundMark x1="18434" y1="14548" x2="18434" y2="14548"/>
                          <a14:foregroundMark x1="29157" y1="13106" x2="29157" y2="13106"/>
                          <a14:foregroundMark x1="6506" y1="24509" x2="6506" y2="24509"/>
                          <a14:foregroundMark x1="34940" y1="7864" x2="34940" y2="7864"/>
                          <a14:foregroundMark x1="50482" y1="6291" x2="50482" y2="6291"/>
                          <a14:foregroundMark x1="64940" y1="8126" x2="64940" y2="8126"/>
                          <a14:foregroundMark x1="73373" y1="7339" x2="73373" y2="7339"/>
                          <a14:foregroundMark x1="70361" y1="3277" x2="70361" y2="3277"/>
                          <a14:foregroundMark x1="69157" y1="6684" x2="69157" y2="6684"/>
                          <a14:foregroundMark x1="80482" y1="11533" x2="80482" y2="11533"/>
                          <a14:foregroundMark x1="85783" y1="9699" x2="85783" y2="9699"/>
                          <a14:foregroundMark x1="90482" y1="18611" x2="90482" y2="18611"/>
                          <a14:foregroundMark x1="89880" y1="28965" x2="89880" y2="28965"/>
                          <a14:foregroundMark x1="88554" y1="29620" x2="88554" y2="29620"/>
                          <a14:foregroundMark x1="63253" y1="13368" x2="63253" y2="13368"/>
                          <a14:foregroundMark x1="76988" y1="16383" x2="76988" y2="16383"/>
                        </a14:backgroundRemoval>
                      </a14:imgEffect>
                    </a14:imgLayer>
                  </a14:imgProps>
                </a:ext>
                <a:ext uri="{28A0092B-C50C-407E-A947-70E740481C1C}">
                  <a14:useLocalDpi xmlns:a14="http://schemas.microsoft.com/office/drawing/2010/main"/>
                </a:ext>
              </a:extLst>
            </a:blip>
            <a:stretch>
              <a:fillRect/>
            </a:stretch>
          </p:blipFill>
          <p:spPr>
            <a:xfrm>
              <a:off x="3112848" y="2797491"/>
              <a:ext cx="713183" cy="655612"/>
            </a:xfrm>
            <a:prstGeom prst="rect">
              <a:avLst/>
            </a:prstGeom>
          </p:spPr>
        </p:pic>
        <p:pic>
          <p:nvPicPr>
            <p:cNvPr id="4" name="Εικόνα 3"/>
            <p:cNvPicPr>
              <a:picLocks noChangeAspect="1"/>
            </p:cNvPicPr>
            <p:nvPr/>
          </p:nvPicPr>
          <p:blipFill>
            <a:blip r:embed="rId9" cstate="email">
              <a:extLst>
                <a:ext uri="{BEBA8EAE-BF5A-486C-A8C5-ECC9F3942E4B}">
                  <a14:imgProps xmlns:a14="http://schemas.microsoft.com/office/drawing/2010/main">
                    <a14:imgLayer r:embed="rId10">
                      <a14:imgEffect>
                        <a14:backgroundRemoval t="3042" b="98099" l="260" r="95573">
                          <a14:foregroundMark x1="46875" y1="7224" x2="50521" y2="6844"/>
                          <a14:foregroundMark x1="39323" y1="42966" x2="44010" y2="50190"/>
                          <a14:foregroundMark x1="16667" y1="54753" x2="32552" y2="55894"/>
                          <a14:foregroundMark x1="61458" y1="42966" x2="55990" y2="49430"/>
                          <a14:foregroundMark x1="66146" y1="56654" x2="80990" y2="52091"/>
                          <a14:foregroundMark x1="66406" y1="64639" x2="86719" y2="70722"/>
                          <a14:foregroundMark x1="55729" y1="72243" x2="65885" y2="90494"/>
                          <a14:foregroundMark x1="39583" y1="73004" x2="27344" y2="88593"/>
                          <a14:foregroundMark x1="30990" y1="65399" x2="10677" y2="70722"/>
                          <a14:foregroundMark x1="46094" y1="6464" x2="46094" y2="8745"/>
                        </a14:backgroundRemoval>
                      </a14:imgEffect>
                    </a14:imgLayer>
                  </a14:imgProps>
                </a:ext>
                <a:ext uri="{28A0092B-C50C-407E-A947-70E740481C1C}">
                  <a14:useLocalDpi xmlns:a14="http://schemas.microsoft.com/office/drawing/2010/main"/>
                </a:ext>
              </a:extLst>
            </a:blip>
            <a:stretch>
              <a:fillRect/>
            </a:stretch>
          </p:blipFill>
          <p:spPr>
            <a:xfrm>
              <a:off x="9300397" y="5495359"/>
              <a:ext cx="1133475" cy="776312"/>
            </a:xfrm>
            <a:prstGeom prst="rect">
              <a:avLst/>
            </a:prstGeom>
          </p:spPr>
        </p:pic>
      </p:grpSp>
    </p:spTree>
    <p:extLst>
      <p:ext uri="{BB962C8B-B14F-4D97-AF65-F5344CB8AC3E}">
        <p14:creationId xmlns:p14="http://schemas.microsoft.com/office/powerpoint/2010/main" val="3450278908"/>
      </p:ext>
    </p:extLst>
  </p:cSld>
  <p:clrMapOvr>
    <a:masterClrMapping/>
  </p:clrMapOvr>
  <mc:AlternateContent xmlns:mc="http://schemas.openxmlformats.org/markup-compatibility/2006" xmlns:p14="http://schemas.microsoft.com/office/powerpoint/2010/main">
    <mc:Choice Requires="p14">
      <p:transition p14:dur="10" advClick="0" advTm="43390"/>
    </mc:Choice>
    <mc:Fallback xmlns="">
      <p:transition advClick="0" advTm="43390"/>
    </mc:Fallback>
  </mc:AlternateContent>
  <p:extLst>
    <p:ext uri="{E180D4A7-C9FB-4DFB-919C-405C955672EB}">
      <p14:showEvtLst xmlns:p14="http://schemas.microsoft.com/office/powerpoint/2010/main">
        <p14:playEvt time="1513" objId="8"/>
        <p14:playEvt time="13610" objId="9"/>
        <p14:stopEvt time="14076" objId="8"/>
        <p14:playEvt time="37754" objId="10"/>
        <p14:stopEvt time="39753" objId="9"/>
        <p14:playEvt time="57416" objId="12"/>
        <p14:stopEvt time="59332" objId="10"/>
        <p14:stopEvt time="100868" objId="1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FFA7"/>
        </a:solidFill>
        <a:effectLst/>
      </p:bgPr>
    </p:bg>
    <p:spTree>
      <p:nvGrpSpPr>
        <p:cNvPr id="1" name=""/>
        <p:cNvGrpSpPr/>
        <p:nvPr/>
      </p:nvGrpSpPr>
      <p:grpSpPr>
        <a:xfrm>
          <a:off x="0" y="0"/>
          <a:ext cx="0" cy="0"/>
          <a:chOff x="0" y="0"/>
          <a:chExt cx="0" cy="0"/>
        </a:xfrm>
      </p:grpSpPr>
      <p:grpSp>
        <p:nvGrpSpPr>
          <p:cNvPr id="3" name="Ομάδα 2"/>
          <p:cNvGrpSpPr/>
          <p:nvPr/>
        </p:nvGrpSpPr>
        <p:grpSpPr>
          <a:xfrm>
            <a:off x="-12710" y="191397"/>
            <a:ext cx="12265670" cy="6742256"/>
            <a:chOff x="-12710" y="181669"/>
            <a:chExt cx="12265670" cy="6742256"/>
          </a:xfrm>
        </p:grpSpPr>
        <p:sp>
          <p:nvSpPr>
            <p:cNvPr id="11" name="Ορθογώνιο 10"/>
            <p:cNvSpPr/>
            <p:nvPr/>
          </p:nvSpPr>
          <p:spPr>
            <a:xfrm>
              <a:off x="1343916" y="1082177"/>
              <a:ext cx="2452320" cy="491092"/>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el-GR" sz="2000" u="sng" dirty="0">
                  <a:solidFill>
                    <a:srgbClr val="000000"/>
                  </a:solidFill>
                </a:rPr>
                <a:t>…with</a:t>
              </a:r>
              <a:r>
                <a:rPr lang="el-GR" altLang="el-GR" sz="2000" u="sng" dirty="0">
                  <a:solidFill>
                    <a:srgbClr val="000000"/>
                  </a:solidFill>
                </a:rPr>
                <a:t> </a:t>
              </a:r>
              <a:r>
                <a:rPr lang="en-US" altLang="el-GR" sz="2000" u="sng" dirty="0">
                  <a:solidFill>
                    <a:srgbClr val="000000"/>
                  </a:solidFill>
                </a:rPr>
                <a:t>one’s</a:t>
              </a:r>
              <a:r>
                <a:rPr lang="el-GR" altLang="el-GR" sz="2000" u="sng" dirty="0">
                  <a:solidFill>
                    <a:srgbClr val="000000"/>
                  </a:solidFill>
                </a:rPr>
                <a:t> inner self</a:t>
              </a:r>
            </a:p>
          </p:txBody>
        </p:sp>
        <p:sp>
          <p:nvSpPr>
            <p:cNvPr id="12" name="Ορθογώνιο 11"/>
            <p:cNvSpPr/>
            <p:nvPr/>
          </p:nvSpPr>
          <p:spPr>
            <a:xfrm>
              <a:off x="7930597" y="1067340"/>
              <a:ext cx="2103210" cy="491092"/>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el-GR" sz="2000" u="sng" dirty="0">
                  <a:solidFill>
                    <a:schemeClr val="tx1"/>
                  </a:solidFill>
                </a:rPr>
                <a:t>… amongst </a:t>
              </a:r>
              <a:r>
                <a:rPr lang="el-GR" altLang="el-GR" sz="2000" u="sng" dirty="0">
                  <a:solidFill>
                    <a:schemeClr val="tx1"/>
                  </a:solidFill>
                </a:rPr>
                <a:t>people</a:t>
              </a:r>
              <a:endParaRPr lang="el-GR" altLang="el-GR" sz="2000" u="sng" dirty="0">
                <a:solidFill>
                  <a:srgbClr val="000000"/>
                </a:solidFill>
              </a:endParaRPr>
            </a:p>
          </p:txBody>
        </p:sp>
        <p:sp>
          <p:nvSpPr>
            <p:cNvPr id="17" name="Ορθογώνιο 16"/>
            <p:cNvSpPr/>
            <p:nvPr/>
          </p:nvSpPr>
          <p:spPr>
            <a:xfrm>
              <a:off x="7177027" y="1657457"/>
              <a:ext cx="3648450" cy="4635315"/>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sz="2000" b="1" dirty="0">
                  <a:solidFill>
                    <a:srgbClr val="0000FF"/>
                  </a:solidFill>
                </a:rPr>
                <a:t>Artistic processes</a:t>
              </a:r>
            </a:p>
            <a:p>
              <a:pPr algn="ctr"/>
              <a:r>
                <a:rPr lang="en-US" sz="2000" dirty="0">
                  <a:solidFill>
                    <a:schemeClr val="tx1"/>
                  </a:solidFill>
                </a:rPr>
                <a:t>provide opportunities to </a:t>
              </a:r>
            </a:p>
            <a:p>
              <a:pPr algn="ctr"/>
              <a:r>
                <a:rPr lang="en-US" sz="2000" dirty="0">
                  <a:solidFill>
                    <a:schemeClr val="tx1"/>
                  </a:solidFill>
                </a:rPr>
                <a:t>engage and communicate </a:t>
              </a:r>
            </a:p>
            <a:p>
              <a:pPr algn="ctr"/>
              <a:r>
                <a:rPr lang="en-US" sz="2000" dirty="0">
                  <a:solidFill>
                    <a:schemeClr val="tx1"/>
                  </a:solidFill>
                </a:rPr>
                <a:t>with others</a:t>
              </a:r>
              <a:r>
                <a:rPr lang="el-GR" sz="2000" dirty="0">
                  <a:solidFill>
                    <a:schemeClr val="tx1"/>
                  </a:solidFill>
                </a:rPr>
                <a:t>.</a:t>
              </a:r>
              <a:endParaRPr lang="en-US" sz="2000"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a:p>
              <a:pPr algn="ctr"/>
              <a:endParaRPr lang="en-US" sz="2000" b="1" dirty="0">
                <a:solidFill>
                  <a:schemeClr val="tx1"/>
                </a:solidFill>
              </a:endParaRPr>
            </a:p>
          </p:txBody>
        </p:sp>
        <p:sp>
          <p:nvSpPr>
            <p:cNvPr id="18" name="Ορθογώνιο 17"/>
            <p:cNvSpPr/>
            <p:nvPr/>
          </p:nvSpPr>
          <p:spPr>
            <a:xfrm>
              <a:off x="475139" y="1701001"/>
              <a:ext cx="4139148" cy="3985595"/>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el-GR" sz="2000" b="1" dirty="0">
                  <a:solidFill>
                    <a:srgbClr val="0000FF"/>
                  </a:solidFill>
                </a:rPr>
                <a:t>Artistic processes</a:t>
              </a:r>
            </a:p>
            <a:p>
              <a:pPr algn="ctr" eaLnBrk="0" fontAlgn="base" hangingPunct="0">
                <a:spcBef>
                  <a:spcPct val="0"/>
                </a:spcBef>
                <a:spcAft>
                  <a:spcPct val="0"/>
                </a:spcAft>
              </a:pPr>
              <a:r>
                <a:rPr lang="en-US" altLang="el-GR" sz="2000" dirty="0">
                  <a:solidFill>
                    <a:srgbClr val="000000"/>
                  </a:solidFill>
                </a:rPr>
                <a:t>enable </a:t>
              </a:r>
              <a:r>
                <a:rPr lang="en-US" altLang="el-GR" sz="2000" dirty="0">
                  <a:solidFill>
                    <a:schemeClr val="tx1"/>
                  </a:solidFill>
                </a:rPr>
                <a:t>people to come in </a:t>
              </a:r>
              <a:r>
                <a:rPr lang="en-US" sz="2000" dirty="0">
                  <a:solidFill>
                    <a:schemeClr val="tx1"/>
                  </a:solidFill>
                </a:rPr>
                <a:t>contact with their inner self b</a:t>
              </a:r>
              <a:r>
                <a:rPr lang="en-US" altLang="el-GR" sz="2000" dirty="0">
                  <a:solidFill>
                    <a:schemeClr val="tx1"/>
                  </a:solidFill>
                </a:rPr>
                <a:t>y providing countless symbols and a</a:t>
              </a:r>
              <a:r>
                <a:rPr lang="el-GR" altLang="el-GR" sz="2000" dirty="0">
                  <a:solidFill>
                    <a:schemeClr val="tx1"/>
                  </a:solidFill>
                </a:rPr>
                <a:t> </a:t>
              </a:r>
              <a:r>
                <a:rPr lang="el-GR" altLang="el-GR" sz="2000" dirty="0">
                  <a:solidFill>
                    <a:srgbClr val="000000"/>
                  </a:solidFill>
                </a:rPr>
                <a:t>variety of alternative ways and means of expres</a:t>
              </a:r>
              <a:r>
                <a:rPr lang="en-US" altLang="el-GR" sz="2000" dirty="0">
                  <a:solidFill>
                    <a:srgbClr val="000000"/>
                  </a:solidFill>
                </a:rPr>
                <a:t>s</a:t>
              </a:r>
              <a:r>
                <a:rPr lang="el-GR" altLang="el-GR" sz="2000" dirty="0">
                  <a:solidFill>
                    <a:srgbClr val="000000"/>
                  </a:solidFill>
                </a:rPr>
                <a:t>ion</a:t>
              </a:r>
              <a:r>
                <a:rPr lang="en-US" altLang="el-GR" sz="2000" dirty="0">
                  <a:solidFill>
                    <a:srgbClr val="000000"/>
                  </a:solidFill>
                </a:rPr>
                <a:t>.</a:t>
              </a:r>
            </a:p>
            <a:p>
              <a:pPr algn="ctr" eaLnBrk="0" fontAlgn="base" hangingPunct="0">
                <a:spcBef>
                  <a:spcPct val="0"/>
                </a:spcBef>
                <a:spcAft>
                  <a:spcPct val="0"/>
                </a:spcAft>
              </a:pPr>
              <a:endParaRPr lang="en-US" altLang="el-GR" sz="2000" dirty="0">
                <a:solidFill>
                  <a:srgbClr val="000000"/>
                </a:solidFill>
              </a:endParaRPr>
            </a:p>
            <a:p>
              <a:pPr algn="ctr" eaLnBrk="0" fontAlgn="base" hangingPunct="0">
                <a:spcBef>
                  <a:spcPct val="0"/>
                </a:spcBef>
                <a:spcAft>
                  <a:spcPct val="0"/>
                </a:spcAft>
              </a:pPr>
              <a:endParaRPr lang="en-US" altLang="el-GR" sz="2000" dirty="0">
                <a:solidFill>
                  <a:srgbClr val="000000"/>
                </a:solidFill>
              </a:endParaRPr>
            </a:p>
            <a:p>
              <a:pPr algn="ctr" eaLnBrk="0" fontAlgn="base" hangingPunct="0">
                <a:spcBef>
                  <a:spcPct val="0"/>
                </a:spcBef>
                <a:spcAft>
                  <a:spcPct val="0"/>
                </a:spcAft>
              </a:pPr>
              <a:endParaRPr lang="en-US" altLang="el-GR" sz="2000" dirty="0">
                <a:solidFill>
                  <a:srgbClr val="000000"/>
                </a:solidFill>
              </a:endParaRPr>
            </a:p>
            <a:p>
              <a:pPr algn="ctr" eaLnBrk="0" fontAlgn="base" hangingPunct="0">
                <a:spcBef>
                  <a:spcPct val="0"/>
                </a:spcBef>
                <a:spcAft>
                  <a:spcPct val="0"/>
                </a:spcAft>
              </a:pPr>
              <a:endParaRPr lang="en-US" altLang="el-GR" sz="2000" dirty="0">
                <a:solidFill>
                  <a:srgbClr val="000000"/>
                </a:solidFill>
              </a:endParaRPr>
            </a:p>
          </p:txBody>
        </p:sp>
        <p:sp>
          <p:nvSpPr>
            <p:cNvPr id="10" name="Ορθογώνιο 9"/>
            <p:cNvSpPr/>
            <p:nvPr/>
          </p:nvSpPr>
          <p:spPr>
            <a:xfrm>
              <a:off x="9110751" y="3263718"/>
              <a:ext cx="2600960" cy="3023042"/>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sz="2000" dirty="0">
                  <a:solidFill>
                    <a:srgbClr val="000000"/>
                  </a:solidFill>
                </a:rPr>
                <a:t>Receptive</a:t>
              </a:r>
              <a:r>
                <a:rPr lang="el-GR" altLang="el-GR" sz="2000" dirty="0">
                  <a:solidFill>
                    <a:srgbClr val="000000"/>
                  </a:solidFill>
                </a:rPr>
                <a:t> participation</a:t>
              </a:r>
              <a:r>
                <a:rPr lang="en-US" altLang="el-GR" sz="2000" dirty="0">
                  <a:solidFill>
                    <a:srgbClr val="000000"/>
                  </a:solidFill>
                </a:rPr>
                <a:t> </a:t>
              </a:r>
              <a:r>
                <a:rPr lang="en-US" sz="2000" dirty="0">
                  <a:solidFill>
                    <a:srgbClr val="000000"/>
                  </a:solidFill>
                </a:rPr>
                <a:t>through artworks</a:t>
              </a:r>
            </a:p>
            <a:p>
              <a:pPr algn="ctr"/>
              <a:r>
                <a:rPr lang="en-US" sz="2000" dirty="0">
                  <a:solidFill>
                    <a:srgbClr val="000000"/>
                  </a:solidFill>
                </a:rPr>
                <a:t>in solitary</a:t>
              </a:r>
              <a:r>
                <a:rPr lang="el-GR" sz="2000" dirty="0">
                  <a:solidFill>
                    <a:srgbClr val="000000"/>
                  </a:solidFill>
                </a:rPr>
                <a:t> </a:t>
              </a:r>
              <a:r>
                <a:rPr lang="en-US" sz="2000" dirty="0">
                  <a:solidFill>
                    <a:srgbClr val="000000"/>
                  </a:solidFill>
                </a:rPr>
                <a:t>privacy</a:t>
              </a:r>
            </a:p>
            <a:p>
              <a:pPr algn="ctr"/>
              <a:r>
                <a:rPr lang="en-US" sz="2000" dirty="0">
                  <a:solidFill>
                    <a:srgbClr val="000000"/>
                  </a:solidFill>
                </a:rPr>
                <a:t>or</a:t>
              </a:r>
            </a:p>
            <a:p>
              <a:pPr algn="ctr"/>
              <a:r>
                <a:rPr lang="en-US" sz="2000" dirty="0">
                  <a:solidFill>
                    <a:srgbClr val="000000"/>
                  </a:solidFill>
                </a:rPr>
                <a:t>amongst others in a group.</a:t>
              </a:r>
            </a:p>
            <a:p>
              <a:pPr algn="ctr"/>
              <a:endParaRPr lang="en-US" sz="2000" dirty="0">
                <a:solidFill>
                  <a:srgbClr val="000000"/>
                </a:solidFill>
              </a:endParaRPr>
            </a:p>
            <a:p>
              <a:pPr algn="ctr"/>
              <a:endParaRPr lang="en-US" sz="2000" dirty="0">
                <a:solidFill>
                  <a:srgbClr val="000000"/>
                </a:solidFill>
              </a:endParaRPr>
            </a:p>
            <a:p>
              <a:pPr algn="ctr"/>
              <a:endParaRPr lang="en-US" sz="2000" dirty="0">
                <a:solidFill>
                  <a:srgbClr val="000000"/>
                </a:solidFill>
              </a:endParaRPr>
            </a:p>
            <a:p>
              <a:pPr algn="ctr"/>
              <a:endParaRPr lang="el-GR" sz="2000" dirty="0">
                <a:solidFill>
                  <a:srgbClr val="000000"/>
                </a:solidFill>
              </a:endParaRPr>
            </a:p>
          </p:txBody>
        </p:sp>
        <p:sp>
          <p:nvSpPr>
            <p:cNvPr id="7" name="Ορθογώνιο 6"/>
            <p:cNvSpPr/>
            <p:nvPr/>
          </p:nvSpPr>
          <p:spPr>
            <a:xfrm>
              <a:off x="9734276" y="2855866"/>
              <a:ext cx="1189234" cy="406160"/>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Indirectly</a:t>
              </a:r>
              <a:endParaRPr lang="el-GR" sz="2000" dirty="0">
                <a:solidFill>
                  <a:schemeClr val="tx1"/>
                </a:solidFill>
              </a:endParaRPr>
            </a:p>
          </p:txBody>
        </p:sp>
        <p:sp>
          <p:nvSpPr>
            <p:cNvPr id="8" name="Ορθογώνιο 7"/>
            <p:cNvSpPr/>
            <p:nvPr/>
          </p:nvSpPr>
          <p:spPr>
            <a:xfrm>
              <a:off x="7078994" y="2866752"/>
              <a:ext cx="1006159" cy="429075"/>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Directly</a:t>
              </a:r>
            </a:p>
          </p:txBody>
        </p:sp>
        <p:sp>
          <p:nvSpPr>
            <p:cNvPr id="9" name="Ορθογώνιο 8"/>
            <p:cNvSpPr/>
            <p:nvPr/>
          </p:nvSpPr>
          <p:spPr>
            <a:xfrm>
              <a:off x="6732877" y="3272674"/>
              <a:ext cx="1746675" cy="3016440"/>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Creative</a:t>
              </a:r>
            </a:p>
            <a:p>
              <a:pPr algn="ctr"/>
              <a:r>
                <a:rPr lang="en-US" sz="2000" dirty="0">
                  <a:solidFill>
                    <a:srgbClr val="000000"/>
                  </a:solidFill>
                </a:rPr>
                <a:t>active or </a:t>
              </a:r>
              <a:r>
                <a:rPr lang="en-US" altLang="el-GR" sz="2000" dirty="0">
                  <a:solidFill>
                    <a:srgbClr val="000000"/>
                  </a:solidFill>
                </a:rPr>
                <a:t>receptive</a:t>
              </a:r>
              <a:r>
                <a:rPr lang="el-GR" altLang="el-GR" sz="2000" dirty="0">
                  <a:solidFill>
                    <a:srgbClr val="000000"/>
                  </a:solidFill>
                </a:rPr>
                <a:t> participation</a:t>
              </a:r>
              <a:r>
                <a:rPr lang="en-US" altLang="el-GR" sz="2000" dirty="0">
                  <a:solidFill>
                    <a:srgbClr val="000000"/>
                  </a:solidFill>
                </a:rPr>
                <a:t> within a </a:t>
              </a:r>
              <a:r>
                <a:rPr lang="en-US" sz="2000" dirty="0">
                  <a:solidFill>
                    <a:srgbClr val="000000"/>
                  </a:solidFill>
                </a:rPr>
                <a:t>group workshop context.</a:t>
              </a:r>
            </a:p>
            <a:p>
              <a:pPr algn="ctr"/>
              <a:endParaRPr lang="en-US" sz="2000" dirty="0">
                <a:solidFill>
                  <a:srgbClr val="000000"/>
                </a:solidFill>
              </a:endParaRPr>
            </a:p>
            <a:p>
              <a:pPr algn="ctr"/>
              <a:endParaRPr lang="en-US" sz="2000" dirty="0">
                <a:solidFill>
                  <a:srgbClr val="000000"/>
                </a:solidFill>
              </a:endParaRPr>
            </a:p>
            <a:p>
              <a:pPr algn="ctr"/>
              <a:endParaRPr lang="el-GR" sz="2000" dirty="0">
                <a:solidFill>
                  <a:srgbClr val="000000"/>
                </a:solidFill>
              </a:endParaRPr>
            </a:p>
          </p:txBody>
        </p:sp>
        <p:sp>
          <p:nvSpPr>
            <p:cNvPr id="19" name="Ορθογώνιο 18"/>
            <p:cNvSpPr/>
            <p:nvPr/>
          </p:nvSpPr>
          <p:spPr>
            <a:xfrm>
              <a:off x="1343916" y="181669"/>
              <a:ext cx="8689891" cy="775760"/>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el-GR" sz="2000" u="sng" dirty="0">
                  <a:solidFill>
                    <a:schemeClr val="tx1"/>
                  </a:solidFill>
                </a:rPr>
                <a:t>Art can  function as a</a:t>
              </a:r>
              <a:r>
                <a:rPr lang="el-GR" altLang="el-GR" sz="2000" u="sng" dirty="0">
                  <a:solidFill>
                    <a:schemeClr val="tx1"/>
                  </a:solidFill>
                </a:rPr>
                <a:t>    </a:t>
              </a:r>
              <a:r>
                <a:rPr lang="el-GR" altLang="el-GR" sz="2400" b="1" u="sng" dirty="0">
                  <a:solidFill>
                    <a:srgbClr val="141EDE"/>
                  </a:solidFill>
                </a:rPr>
                <a:t>medium</a:t>
              </a:r>
              <a:r>
                <a:rPr lang="el-GR" altLang="el-GR" sz="2000" b="1" u="sng" dirty="0">
                  <a:solidFill>
                    <a:srgbClr val="141EDE"/>
                  </a:solidFill>
                </a:rPr>
                <a:t> </a:t>
              </a:r>
              <a:r>
                <a:rPr lang="el-GR" altLang="el-GR" sz="2000" u="sng" dirty="0">
                  <a:solidFill>
                    <a:schemeClr val="tx1"/>
                  </a:solidFill>
                </a:rPr>
                <a:t>   </a:t>
              </a:r>
              <a:r>
                <a:rPr lang="en-US" altLang="el-GR" sz="2000" u="sng" dirty="0">
                  <a:solidFill>
                    <a:schemeClr val="tx1"/>
                  </a:solidFill>
                </a:rPr>
                <a:t>of alternative &amp; easier </a:t>
              </a:r>
              <a:r>
                <a:rPr lang="el-GR" altLang="el-GR" sz="2000" b="1" u="sng" dirty="0">
                  <a:solidFill>
                    <a:schemeClr val="tx1"/>
                  </a:solidFill>
                </a:rPr>
                <a:t>communication</a:t>
              </a:r>
              <a:r>
                <a:rPr lang="en-US" altLang="el-GR" sz="2000" u="sng" dirty="0">
                  <a:solidFill>
                    <a:schemeClr val="tx1"/>
                  </a:solidFill>
                </a:rPr>
                <a:t>…</a:t>
              </a:r>
              <a:endParaRPr lang="el-GR" altLang="el-GR" sz="2000" u="sng" dirty="0">
                <a:solidFill>
                  <a:srgbClr val="FF0000"/>
                </a:solidFill>
              </a:endParaRPr>
            </a:p>
          </p:txBody>
        </p:sp>
        <p:pic>
          <p:nvPicPr>
            <p:cNvPr id="15" name="Εικόνα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4269" y="1183657"/>
              <a:ext cx="630060" cy="556902"/>
            </a:xfrm>
            <a:prstGeom prst="rect">
              <a:avLst/>
            </a:prstGeom>
          </p:spPr>
        </p:pic>
        <p:pic>
          <p:nvPicPr>
            <p:cNvPr id="2" name="Εικόνα 1"/>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15862" y1="72414" x2="17586" y2="57471"/>
                          <a14:foregroundMark x1="49655" y1="80460" x2="50000" y2="70115"/>
                          <a14:foregroundMark x1="83793" y1="56322" x2="87931" y2="61494"/>
                          <a14:foregroundMark x1="12414" y1="33908" x2="15172" y2="35632"/>
                          <a14:foregroundMark x1="94483" y1="35057" x2="97241" y2="35632"/>
                          <a14:foregroundMark x1="3103" y1="74713" x2="3103" y2="74713"/>
                          <a14:backgroundMark x1="93103" y1="49425" x2="93103" y2="49425"/>
                        </a14:backgroundRemoval>
                      </a14:imgEffect>
                    </a14:imgLayer>
                  </a14:imgProps>
                </a:ext>
                <a:ext uri="{28A0092B-C50C-407E-A947-70E740481C1C}">
                  <a14:useLocalDpi xmlns:a14="http://schemas.microsoft.com/office/drawing/2010/main"/>
                </a:ext>
              </a:extLst>
            </a:blip>
            <a:stretch>
              <a:fillRect/>
            </a:stretch>
          </p:blipFill>
          <p:spPr>
            <a:xfrm>
              <a:off x="9731999" y="5420827"/>
              <a:ext cx="1358463" cy="815078"/>
            </a:xfrm>
            <a:prstGeom prst="rect">
              <a:avLst/>
            </a:prstGeom>
          </p:spPr>
        </p:pic>
        <p:pic>
          <p:nvPicPr>
            <p:cNvPr id="4" name="Εικόνα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78994" y="5498433"/>
              <a:ext cx="1110394" cy="773238"/>
            </a:xfrm>
            <a:prstGeom prst="rect">
              <a:avLst/>
            </a:prstGeom>
          </p:spPr>
        </p:pic>
        <p:sp>
          <p:nvSpPr>
            <p:cNvPr id="22" name="Στρογγυλεμένο ορθογώνιο 21">
              <a:hlinkClick r:id="rId7" action="ppaction://hlinksldjump"/>
            </p:cNvPr>
            <p:cNvSpPr/>
            <p:nvPr/>
          </p:nvSpPr>
          <p:spPr>
            <a:xfrm>
              <a:off x="4022729" y="422734"/>
              <a:ext cx="1355816" cy="356464"/>
            </a:xfrm>
            <a:prstGeom prst="roundRect">
              <a:avLst/>
            </a:prstGeom>
            <a:solidFill>
              <a:srgbClr val="C4FF6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l-GR" sz="2400" b="1" dirty="0">
                  <a:solidFill>
                    <a:schemeClr val="tx1"/>
                  </a:solidFill>
                </a:rPr>
                <a:t>medium</a:t>
              </a:r>
              <a:endParaRPr lang="el-GR" sz="2400" b="1" dirty="0">
                <a:solidFill>
                  <a:schemeClr val="tx1"/>
                </a:solidFill>
              </a:endParaRPr>
            </a:p>
          </p:txBody>
        </p:sp>
        <p:pic>
          <p:nvPicPr>
            <p:cNvPr id="24" name="Εικόνα 23"/>
            <p:cNvPicPr>
              <a:picLocks noChangeAspect="1"/>
            </p:cNvPicPr>
            <p:nvPr/>
          </p:nvPicPr>
          <p:blipFill>
            <a:blip r:embed="rId8" cstate="email">
              <a:extLst>
                <a:ext uri="{BEBA8EAE-BF5A-486C-A8C5-ECC9F3942E4B}">
                  <a14:imgProps xmlns:a14="http://schemas.microsoft.com/office/drawing/2010/main">
                    <a14:imgLayer r:embed="rId9">
                      <a14:imgEffect>
                        <a14:backgroundRemoval t="2686" b="99365" l="13867" r="89258">
                          <a14:backgroundMark x1="75732" y1="66064" x2="75537" y2="62842"/>
                          <a14:backgroundMark x1="75342" y1="59375" x2="75342" y2="57324"/>
                          <a14:backgroundMark x1="75244" y1="57324" x2="75244" y2="56396"/>
                          <a14:backgroundMark x1="29248" y1="84473" x2="28857" y2="81152"/>
                          <a14:backgroundMark x1="36279" y1="93750" x2="35645" y2="95068"/>
                          <a14:backgroundMark x1="36523" y1="83984" x2="36621" y2="81641"/>
                          <a14:backgroundMark x1="36523" y1="80029" x2="36523" y2="81445"/>
                          <a14:backgroundMark x1="36475" y1="93018" x2="36182" y2="93457"/>
                          <a14:backgroundMark x1="39014" y1="14600" x2="38330" y2="14111"/>
                        </a14:backgroundRemoval>
                      </a14:imgEffect>
                    </a14:imgLayer>
                  </a14:imgProps>
                </a:ext>
                <a:ext uri="{28A0092B-C50C-407E-A947-70E740481C1C}">
                  <a14:useLocalDpi xmlns:a14="http://schemas.microsoft.com/office/drawing/2010/main"/>
                </a:ext>
              </a:extLst>
            </a:blip>
            <a:stretch>
              <a:fillRect/>
            </a:stretch>
          </p:blipFill>
          <p:spPr>
            <a:xfrm>
              <a:off x="1590468" y="4006408"/>
              <a:ext cx="1709056" cy="1709056"/>
            </a:xfrm>
            <a:prstGeom prst="rect">
              <a:avLst/>
            </a:prstGeom>
          </p:spPr>
        </p:pic>
        <p:pic>
          <p:nvPicPr>
            <p:cNvPr id="25" name="Εικόνα 24" descr="C:\Users\mirmi\Downloads\EU_flag-Erasmus_vect_POS (1).jpg"/>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26" name="Εικόνα 2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pic>
          <p:nvPicPr>
            <p:cNvPr id="20" name="Εικόνα 19"/>
            <p:cNvPicPr>
              <a:picLocks noChangeAspect="1"/>
            </p:cNvPicPr>
            <p:nvPr/>
          </p:nvPicPr>
          <p:blipFill>
            <a:blip r:embed="rId12" cstate="email">
              <a:extLst>
                <a:ext uri="{BEBA8EAE-BF5A-486C-A8C5-ECC9F3942E4B}">
                  <a14:imgProps xmlns:a14="http://schemas.microsoft.com/office/drawing/2010/main">
                    <a14:imgLayer r:embed="rId13">
                      <a14:imgEffect>
                        <a14:backgroundRemoval t="0" b="99778" l="0" r="100000">
                          <a14:foregroundMark x1="43730" y1="21913" x2="43730" y2="21135"/>
                          <a14:foregroundMark x1="41479" y1="23582" x2="41479" y2="25362"/>
                          <a14:foregroundMark x1="37299" y1="24360" x2="37460" y2="25028"/>
                          <a14:foregroundMark x1="38103" y1="24583" x2="38103" y2="24583"/>
                          <a14:foregroundMark x1="40032" y1="32481" x2="40032" y2="32481"/>
                          <a14:foregroundMark x1="9164" y1="21023" x2="8842" y2="21691"/>
                          <a14:foregroundMark x1="3859" y1="22803" x2="3859" y2="22803"/>
                          <a14:foregroundMark x1="12058" y1="14349" x2="11415" y2="16574"/>
                          <a14:foregroundMark x1="5949" y1="23248" x2="4823" y2="25473"/>
                          <a14:foregroundMark x1="17846" y1="23582" x2="17363" y2="28699"/>
                          <a14:foregroundMark x1="21061" y1="24472" x2="20900" y2="26585"/>
                          <a14:foregroundMark x1="21704" y1="22247" x2="23473" y2="22247"/>
                          <a14:foregroundMark x1="36656" y1="17909" x2="40032" y2="24027"/>
                          <a14:foregroundMark x1="35691" y1="26585" x2="36334" y2="26029"/>
                          <a14:foregroundMark x1="42926" y1="23582" x2="42605" y2="25362"/>
                          <a14:foregroundMark x1="42283" y1="25806" x2="42122" y2="26696"/>
                          <a14:foregroundMark x1="39068" y1="24583" x2="40997" y2="30923"/>
                          <a14:backgroundMark x1="72990" y1="33815" x2="72830" y2="34038"/>
                          <a14:backgroundMark x1="77331" y1="35261" x2="77331" y2="36040"/>
                          <a14:backgroundMark x1="47428" y1="48053" x2="50322" y2="47720"/>
                          <a14:backgroundMark x1="4180" y1="22914" x2="4180" y2="22914"/>
                          <a14:backgroundMark x1="44051" y1="20467" x2="44051" y2="22024"/>
                          <a14:backgroundMark x1="44212" y1="24694" x2="42605" y2="29477"/>
                          <a14:backgroundMark x1="24759" y1="222" x2="24759" y2="222"/>
                          <a14:backgroundMark x1="19614" y1="222" x2="19614" y2="222"/>
                          <a14:backgroundMark x1="42765" y1="31368" x2="42765" y2="31368"/>
                          <a14:backgroundMark x1="35370" y1="88209" x2="35370" y2="88209"/>
                          <a14:backgroundMark x1="32315" y1="93993" x2="32315" y2="93993"/>
                        </a14:backgroundRemoval>
                      </a14:imgEffect>
                    </a14:imgLayer>
                  </a14:imgProps>
                </a:ext>
                <a:ext uri="{28A0092B-C50C-407E-A947-70E740481C1C}">
                  <a14:useLocalDpi xmlns:a14="http://schemas.microsoft.com/office/drawing/2010/main"/>
                </a:ext>
              </a:extLst>
            </a:blip>
            <a:stretch>
              <a:fillRect/>
            </a:stretch>
          </p:blipFill>
          <p:spPr>
            <a:xfrm>
              <a:off x="5529709" y="1707901"/>
              <a:ext cx="821854" cy="1187857"/>
            </a:xfrm>
            <a:prstGeom prst="rect">
              <a:avLst/>
            </a:prstGeom>
          </p:spPr>
        </p:pic>
      </p:grpSp>
    </p:spTree>
    <p:extLst>
      <p:ext uri="{BB962C8B-B14F-4D97-AF65-F5344CB8AC3E}">
        <p14:creationId xmlns:p14="http://schemas.microsoft.com/office/powerpoint/2010/main" val="1553035270"/>
      </p:ext>
    </p:extLst>
  </p:cSld>
  <p:clrMapOvr>
    <a:masterClrMapping/>
  </p:clrMapOvr>
  <mc:AlternateContent xmlns:mc="http://schemas.openxmlformats.org/markup-compatibility/2006" xmlns:p14="http://schemas.microsoft.com/office/powerpoint/2010/main">
    <mc:Choice Requires="p14">
      <p:transition p14:dur="0" advClick="0" advTm="14480"/>
    </mc:Choice>
    <mc:Fallback xmlns="">
      <p:transition advClick="0" advTm="14480"/>
    </mc:Fallback>
  </mc:AlternateContent>
  <p:extLst>
    <p:ext uri="{E180D4A7-C9FB-4DFB-919C-405C955672EB}">
      <p14:showEvtLst xmlns:p14="http://schemas.microsoft.com/office/powerpoint/2010/main">
        <p14:playEvt time="2" objId="3"/>
        <p14:playEvt time="8756" objId="5"/>
        <p14:stopEvt time="9056" objId="3"/>
        <p14:stopEvt time="26985" objId="5"/>
        <p14:playEvt time="34350" objId="6"/>
        <p14:stopEvt time="42644" objId="6"/>
        <p14:playEvt time="49196" objId="13"/>
        <p14:stopEvt time="58560" objId="13"/>
        <p14:playEvt time="65059" objId="14"/>
        <p14:stopEvt time="73190" objId="14"/>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AF"/>
        </a:solidFill>
        <a:effectLst/>
      </p:bgPr>
    </p:bg>
    <p:spTree>
      <p:nvGrpSpPr>
        <p:cNvPr id="1" name=""/>
        <p:cNvGrpSpPr/>
        <p:nvPr/>
      </p:nvGrpSpPr>
      <p:grpSpPr>
        <a:xfrm>
          <a:off x="0" y="0"/>
          <a:ext cx="0" cy="0"/>
          <a:chOff x="0" y="0"/>
          <a:chExt cx="0" cy="0"/>
        </a:xfrm>
      </p:grpSpPr>
      <p:grpSp>
        <p:nvGrpSpPr>
          <p:cNvPr id="4" name="Ομάδα 3"/>
          <p:cNvGrpSpPr/>
          <p:nvPr/>
        </p:nvGrpSpPr>
        <p:grpSpPr>
          <a:xfrm>
            <a:off x="-12710" y="46213"/>
            <a:ext cx="12272536" cy="6877712"/>
            <a:chOff x="-12710" y="46213"/>
            <a:chExt cx="12272536" cy="6877712"/>
          </a:xfrm>
        </p:grpSpPr>
        <p:sp>
          <p:nvSpPr>
            <p:cNvPr id="2" name="Ορθογώνιο 1"/>
            <p:cNvSpPr/>
            <p:nvPr/>
          </p:nvSpPr>
          <p:spPr>
            <a:xfrm>
              <a:off x="582657" y="46213"/>
              <a:ext cx="11314275" cy="1476424"/>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el-GR" sz="2000" dirty="0">
                  <a:solidFill>
                    <a:srgbClr val="000000"/>
                  </a:solidFill>
                </a:rPr>
                <a:t>                                      </a:t>
              </a:r>
              <a:r>
                <a:rPr lang="en-US" altLang="el-GR" sz="2000" b="1" dirty="0">
                  <a:solidFill>
                    <a:srgbClr val="000000"/>
                  </a:solidFill>
                </a:rPr>
                <a:t>    </a:t>
              </a:r>
              <a:r>
                <a:rPr lang="el-GR" altLang="el-GR" sz="2000" b="1" dirty="0">
                  <a:solidFill>
                    <a:srgbClr val="000000"/>
                  </a:solidFill>
                </a:rPr>
                <a:t>A</a:t>
              </a:r>
              <a:r>
                <a:rPr lang="en-US" altLang="el-GR" sz="2000" b="1" dirty="0">
                  <a:solidFill>
                    <a:srgbClr val="000000"/>
                  </a:solidFill>
                </a:rPr>
                <a:t>rt</a:t>
              </a:r>
              <a:r>
                <a:rPr lang="en-US" sz="2000" dirty="0">
                  <a:solidFill>
                    <a:srgbClr val="000000"/>
                  </a:solidFill>
                </a:rPr>
                <a:t> functions as</a:t>
              </a:r>
              <a:r>
                <a:rPr lang="el-GR" sz="2000" dirty="0">
                  <a:solidFill>
                    <a:srgbClr val="000000"/>
                  </a:solidFill>
                </a:rPr>
                <a:t> </a:t>
              </a:r>
              <a:r>
                <a:rPr lang="en-US" sz="2000" dirty="0">
                  <a:solidFill>
                    <a:srgbClr val="000000"/>
                  </a:solidFill>
                </a:rPr>
                <a:t>a </a:t>
              </a:r>
              <a:r>
                <a:rPr lang="en-US" sz="2000" b="1" dirty="0">
                  <a:solidFill>
                    <a:srgbClr val="0000FF"/>
                  </a:solidFill>
                </a:rPr>
                <a:t>safe-space</a:t>
              </a:r>
              <a:r>
                <a:rPr lang="en-US" sz="2000" dirty="0">
                  <a:solidFill>
                    <a:srgbClr val="000000"/>
                  </a:solidFill>
                </a:rPr>
                <a:t> because, it </a:t>
              </a:r>
              <a:r>
                <a:rPr lang="en-US" sz="2000" dirty="0">
                  <a:solidFill>
                    <a:schemeClr val="tx1"/>
                  </a:solidFill>
                </a:rPr>
                <a:t>provides</a:t>
              </a:r>
              <a:r>
                <a:rPr lang="en-US" sz="2000" dirty="0">
                  <a:solidFill>
                    <a:srgbClr val="000000"/>
                  </a:solidFill>
                </a:rPr>
                <a:t> an opportunity for</a:t>
              </a:r>
              <a:r>
                <a:rPr lang="el-GR" sz="2000" dirty="0">
                  <a:solidFill>
                    <a:srgbClr val="000000"/>
                  </a:solidFill>
                </a:rPr>
                <a:t> </a:t>
              </a:r>
              <a:r>
                <a:rPr lang="en-US" sz="2000" dirty="0">
                  <a:solidFill>
                    <a:srgbClr val="000000"/>
                  </a:solidFill>
                </a:rPr>
                <a:t>adults to feel playful</a:t>
              </a:r>
              <a:r>
                <a:rPr lang="el-GR" sz="2000" dirty="0">
                  <a:solidFill>
                    <a:srgbClr val="000000"/>
                  </a:solidFill>
                </a:rPr>
                <a:t> </a:t>
              </a:r>
              <a:r>
                <a:rPr lang="en-US" sz="2000" dirty="0">
                  <a:solidFill>
                    <a:srgbClr val="000000"/>
                  </a:solidFill>
                </a:rPr>
                <a:t>and</a:t>
              </a:r>
              <a:r>
                <a:rPr lang="el-GR" sz="2000" dirty="0">
                  <a:solidFill>
                    <a:srgbClr val="000000"/>
                  </a:solidFill>
                </a:rPr>
                <a:t> </a:t>
              </a:r>
              <a:r>
                <a:rPr lang="en-US" sz="2000" dirty="0">
                  <a:solidFill>
                    <a:srgbClr val="000000"/>
                  </a:solidFill>
                </a:rPr>
                <a:t>act free of critical evaluation. Artistic processes create a kind of innocent, unexplored universe, open to anyone who needs to try new things with materials, thoughts &amp; feelings, without critical concerns.</a:t>
              </a:r>
              <a:endParaRPr lang="en-US" sz="1200" dirty="0">
                <a:solidFill>
                  <a:srgbClr val="FF0000"/>
                </a:solidFill>
              </a:endParaRPr>
            </a:p>
          </p:txBody>
        </p:sp>
        <p:sp>
          <p:nvSpPr>
            <p:cNvPr id="5" name="Ορθογώνιο 4"/>
            <p:cNvSpPr/>
            <p:nvPr/>
          </p:nvSpPr>
          <p:spPr>
            <a:xfrm>
              <a:off x="1158174" y="1750268"/>
              <a:ext cx="8929721" cy="4545728"/>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Tx/>
                <a:buAutoNum type="arabicPeriod"/>
              </a:pPr>
              <a:r>
                <a:rPr lang="en-US" sz="2000" dirty="0">
                  <a:solidFill>
                    <a:srgbClr val="000000"/>
                  </a:solidFill>
                </a:rPr>
                <a:t>Artistic creation :</a:t>
              </a:r>
            </a:p>
            <a:p>
              <a:pPr marL="914400" lvl="1" indent="-457200">
                <a:lnSpc>
                  <a:spcPct val="150000"/>
                </a:lnSpc>
                <a:buFont typeface="Arial" panose="020B0604020202020204" pitchFamily="34" charset="0"/>
                <a:buChar char="•"/>
              </a:pPr>
              <a:r>
                <a:rPr lang="en-US" sz="2000" dirty="0">
                  <a:solidFill>
                    <a:schemeClr val="tx1"/>
                  </a:solidFill>
                </a:rPr>
                <a:t>offers a shockproof field of emotional release</a:t>
              </a:r>
            </a:p>
            <a:p>
              <a:pPr marL="914400" lvl="1" indent="-457200">
                <a:lnSpc>
                  <a:spcPct val="150000"/>
                </a:lnSpc>
                <a:buFont typeface="Arial" panose="020B0604020202020204" pitchFamily="34" charset="0"/>
                <a:buChar char="•"/>
              </a:pPr>
              <a:r>
                <a:rPr lang="en-US" sz="2000" dirty="0">
                  <a:solidFill>
                    <a:schemeClr val="tx1"/>
                  </a:solidFill>
                </a:rPr>
                <a:t>stimulates inspiration, memory, feelings </a:t>
              </a:r>
            </a:p>
            <a:p>
              <a:pPr marL="457200" indent="-457200">
                <a:lnSpc>
                  <a:spcPct val="150000"/>
                </a:lnSpc>
                <a:buFontTx/>
                <a:buAutoNum type="arabicPeriod"/>
              </a:pPr>
              <a:r>
                <a:rPr lang="en-US" altLang="el-GR" sz="2000" dirty="0">
                  <a:solidFill>
                    <a:schemeClr val="tx1"/>
                  </a:solidFill>
                </a:rPr>
                <a:t>Artistic process decreases tension </a:t>
              </a:r>
            </a:p>
            <a:p>
              <a:pPr marL="457200" indent="-457200">
                <a:lnSpc>
                  <a:spcPct val="150000"/>
                </a:lnSpc>
                <a:buFontTx/>
                <a:buAutoNum type="arabicPeriod"/>
              </a:pPr>
              <a:r>
                <a:rPr lang="en-US" sz="2000" dirty="0">
                  <a:solidFill>
                    <a:schemeClr val="tx1"/>
                  </a:solidFill>
                </a:rPr>
                <a:t>Active creation through an artistic process or </a:t>
              </a:r>
              <a:r>
                <a:rPr lang="en-US" altLang="el-GR" sz="2000" dirty="0">
                  <a:solidFill>
                    <a:schemeClr val="tx1"/>
                  </a:solidFill>
                </a:rPr>
                <a:t>receptive</a:t>
              </a:r>
              <a:r>
                <a:rPr lang="el-GR" altLang="el-GR" sz="2000" dirty="0">
                  <a:solidFill>
                    <a:schemeClr val="tx1"/>
                  </a:solidFill>
                </a:rPr>
                <a:t> participation</a:t>
              </a:r>
              <a:r>
                <a:rPr lang="en-US" altLang="el-GR" sz="2000" dirty="0">
                  <a:solidFill>
                    <a:schemeClr val="tx1"/>
                  </a:solidFill>
                </a:rPr>
                <a:t> of an a</a:t>
              </a:r>
              <a:r>
                <a:rPr lang="en-US" sz="2000" dirty="0">
                  <a:solidFill>
                    <a:schemeClr val="tx1"/>
                  </a:solidFill>
                </a:rPr>
                <a:t>rtwork :</a:t>
              </a:r>
            </a:p>
            <a:p>
              <a:pPr marL="914400" lvl="1" indent="-457200">
                <a:lnSpc>
                  <a:spcPct val="150000"/>
                </a:lnSpc>
                <a:buFont typeface="Arial" panose="020B0604020202020204" pitchFamily="34" charset="0"/>
                <a:buChar char="•"/>
              </a:pPr>
              <a:r>
                <a:rPr lang="en-US" sz="2000" dirty="0">
                  <a:solidFill>
                    <a:schemeClr val="tx1"/>
                  </a:solidFill>
                </a:rPr>
                <a:t>stimulates new thoughts &amp; feelings, therefore, provides an opportunity for self-awareness</a:t>
              </a:r>
            </a:p>
            <a:p>
              <a:pPr marL="914400" lvl="1" indent="-457200">
                <a:lnSpc>
                  <a:spcPct val="150000"/>
                </a:lnSpc>
                <a:buFont typeface="Arial" panose="020B0604020202020204" pitchFamily="34" charset="0"/>
                <a:buChar char="•"/>
              </a:pPr>
              <a:r>
                <a:rPr lang="en-US" sz="2000" dirty="0">
                  <a:solidFill>
                    <a:schemeClr val="tx1"/>
                  </a:solidFill>
                </a:rPr>
                <a:t>triggers imagination and memory </a:t>
              </a:r>
            </a:p>
            <a:p>
              <a:pPr marL="914400" lvl="1" indent="-457200">
                <a:lnSpc>
                  <a:spcPct val="150000"/>
                </a:lnSpc>
                <a:buFont typeface="Arial" panose="020B0604020202020204" pitchFamily="34" charset="0"/>
                <a:buChar char="•"/>
              </a:pPr>
              <a:r>
                <a:rPr lang="en-US" sz="2000" dirty="0">
                  <a:solidFill>
                    <a:schemeClr val="tx1"/>
                  </a:solidFill>
                </a:rPr>
                <a:t>increases creativity</a:t>
              </a:r>
            </a:p>
          </p:txBody>
        </p:sp>
        <p:pic>
          <p:nvPicPr>
            <p:cNvPr id="8" name="Εικόνα 7"/>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14756" r="84146">
                          <a14:backgroundMark x1="33293" y1="61158" x2="33780" y2="62526"/>
                          <a14:backgroundMark x1="67805" y1="61474" x2="67805" y2="63053"/>
                          <a14:backgroundMark x1="65122" y1="99368" x2="66341" y2="98842"/>
                          <a14:backgroundMark x1="35976" y1="99158" x2="36951" y2="99789"/>
                          <a14:backgroundMark x1="50610" y1="97263" x2="51829" y2="99368"/>
                          <a14:backgroundMark x1="52439" y1="99053" x2="53902" y2="99684"/>
                          <a14:backgroundMark x1="59756" y1="526" x2="60488" y2="1474"/>
                          <a14:backgroundMark x1="67439" y1="59368" x2="67805" y2="60632"/>
                          <a14:backgroundMark x1="50976" y1="95368" x2="51098" y2="96211"/>
                        </a14:backgroundRemoval>
                      </a14:imgEffect>
                    </a14:imgLayer>
                  </a14:imgProps>
                </a:ext>
                <a:ext uri="{28A0092B-C50C-407E-A947-70E740481C1C}">
                  <a14:useLocalDpi xmlns:a14="http://schemas.microsoft.com/office/drawing/2010/main"/>
                </a:ext>
              </a:extLst>
            </a:blip>
            <a:stretch>
              <a:fillRect/>
            </a:stretch>
          </p:blipFill>
          <p:spPr>
            <a:xfrm>
              <a:off x="9835636" y="3395016"/>
              <a:ext cx="2424190" cy="2808513"/>
            </a:xfrm>
            <a:prstGeom prst="rect">
              <a:avLst/>
            </a:prstGeom>
          </p:spPr>
        </p:pic>
        <p:sp>
          <p:nvSpPr>
            <p:cNvPr id="9" name="Στρογγυλεμένο ορθογώνιο 8">
              <a:hlinkClick r:id="rId5" action="ppaction://hlinksldjump"/>
            </p:cNvPr>
            <p:cNvSpPr/>
            <p:nvPr/>
          </p:nvSpPr>
          <p:spPr>
            <a:xfrm>
              <a:off x="700396" y="172445"/>
              <a:ext cx="2234410" cy="404527"/>
            </a:xfrm>
            <a:prstGeom prst="roundRect">
              <a:avLst/>
            </a:prstGeom>
            <a:solidFill>
              <a:srgbClr val="FFFF5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sz="2400" b="1" dirty="0">
                  <a:solidFill>
                    <a:schemeClr val="tx1"/>
                  </a:solidFill>
                </a:rPr>
                <a:t>vital </a:t>
              </a:r>
              <a:r>
                <a:rPr lang="el-GR" altLang="el-GR" sz="2400" b="1" dirty="0">
                  <a:solidFill>
                    <a:schemeClr val="tx1"/>
                  </a:solidFill>
                </a:rPr>
                <a:t>spacetime</a:t>
              </a:r>
              <a:endParaRPr lang="el-GR" sz="2400" b="1" dirty="0">
                <a:solidFill>
                  <a:schemeClr val="tx1"/>
                </a:solidFill>
              </a:endParaRPr>
            </a:p>
          </p:txBody>
        </p:sp>
        <p:pic>
          <p:nvPicPr>
            <p:cNvPr id="7" name="Εικόνα 6" descr="C:\Users\mirmi\Downloads\EU_flag-Erasmus_vect_POS (1).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10" name="Εικόνα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pic>
          <p:nvPicPr>
            <p:cNvPr id="3" name="Εικόνα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50982" y="4932106"/>
              <a:ext cx="390800" cy="614465"/>
            </a:xfrm>
            <a:prstGeom prst="rect">
              <a:avLst/>
            </a:prstGeom>
          </p:spPr>
        </p:pic>
      </p:grpSp>
    </p:spTree>
    <p:extLst>
      <p:ext uri="{BB962C8B-B14F-4D97-AF65-F5344CB8AC3E}">
        <p14:creationId xmlns:p14="http://schemas.microsoft.com/office/powerpoint/2010/main" val="521263882"/>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extLst>
    <p:ext uri="{E180D4A7-C9FB-4DFB-919C-405C955672EB}">
      <p14:showEvtLst xmlns:p14="http://schemas.microsoft.com/office/powerpoint/2010/main">
        <p14:playEvt time="2263" objId="4"/>
        <p14:stopEvt time="23884" objId="4"/>
        <p14:playEvt time="24868" objId="6"/>
        <p14:playEvt time="37165" objId="11"/>
        <p14:stopEvt time="37481" objId="6"/>
        <p14:stopEvt time="54877" objId="11"/>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CEF2"/>
        </a:solidFill>
        <a:effectLst/>
      </p:bgPr>
    </p:bg>
    <p:spTree>
      <p:nvGrpSpPr>
        <p:cNvPr id="1" name=""/>
        <p:cNvGrpSpPr/>
        <p:nvPr/>
      </p:nvGrpSpPr>
      <p:grpSpPr>
        <a:xfrm>
          <a:off x="0" y="0"/>
          <a:ext cx="0" cy="0"/>
          <a:chOff x="0" y="0"/>
          <a:chExt cx="0" cy="0"/>
        </a:xfrm>
      </p:grpSpPr>
      <p:grpSp>
        <p:nvGrpSpPr>
          <p:cNvPr id="13" name="Ομάδα 12"/>
          <p:cNvGrpSpPr/>
          <p:nvPr/>
        </p:nvGrpSpPr>
        <p:grpSpPr>
          <a:xfrm>
            <a:off x="-12710" y="189187"/>
            <a:ext cx="12265670" cy="6734738"/>
            <a:chOff x="-12710" y="189187"/>
            <a:chExt cx="12265670" cy="6734738"/>
          </a:xfrm>
        </p:grpSpPr>
        <p:sp>
          <p:nvSpPr>
            <p:cNvPr id="2" name="Ορθογώνιο 1"/>
            <p:cNvSpPr/>
            <p:nvPr/>
          </p:nvSpPr>
          <p:spPr>
            <a:xfrm>
              <a:off x="1648695" y="4918366"/>
              <a:ext cx="9097814" cy="106218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Furthermore, while engaging with </a:t>
              </a:r>
              <a:r>
                <a:rPr lang="en-US" sz="2000" b="1" dirty="0">
                  <a:solidFill>
                    <a:schemeClr val="tx1"/>
                  </a:solidFill>
                </a:rPr>
                <a:t>ART</a:t>
              </a:r>
              <a:r>
                <a:rPr lang="en-US" sz="2000" dirty="0">
                  <a:solidFill>
                    <a:schemeClr val="tx1"/>
                  </a:solidFill>
                </a:rPr>
                <a:t> people can feel evenly and proportionately equal, as they confront their own feelings or ignorance about new personal experiences, privately or in public.</a:t>
              </a:r>
            </a:p>
          </p:txBody>
        </p:sp>
        <p:sp>
          <p:nvSpPr>
            <p:cNvPr id="3" name="Ορθογώνιο 2"/>
            <p:cNvSpPr/>
            <p:nvPr/>
          </p:nvSpPr>
          <p:spPr>
            <a:xfrm>
              <a:off x="1648695" y="876280"/>
              <a:ext cx="9097814" cy="222884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Art</a:t>
              </a:r>
              <a:r>
                <a:rPr lang="en-US" sz="2000" b="1" dirty="0">
                  <a:solidFill>
                    <a:schemeClr val="tx1"/>
                  </a:solidFill>
                </a:rPr>
                <a:t>    as   </a:t>
              </a:r>
              <a:r>
                <a:rPr lang="en-US" sz="2400" b="1" dirty="0">
                  <a:solidFill>
                    <a:schemeClr val="tx1"/>
                  </a:solidFill>
                </a:rPr>
                <a:t>process   , medium     or   vital spacetime</a:t>
              </a:r>
              <a:r>
                <a:rPr lang="el-GR" sz="2400" b="1" dirty="0">
                  <a:solidFill>
                    <a:schemeClr val="tx1"/>
                  </a:solidFill>
                </a:rPr>
                <a:t>                           </a:t>
              </a:r>
              <a:r>
                <a:rPr lang="en-US" sz="2000" b="1" dirty="0">
                  <a:solidFill>
                    <a:schemeClr val="tx1"/>
                  </a:solidFill>
                </a:rPr>
                <a:t>promotes</a:t>
              </a:r>
              <a:r>
                <a:rPr lang="el-GR" sz="2000" b="1" dirty="0">
                  <a:solidFill>
                    <a:schemeClr val="tx1"/>
                  </a:solidFill>
                </a:rPr>
                <a:t>                                                                                                                                  </a:t>
              </a:r>
              <a:r>
                <a:rPr lang="en-US" sz="2000" b="1" dirty="0">
                  <a:solidFill>
                    <a:schemeClr val="tx1"/>
                  </a:solidFill>
                </a:rPr>
                <a:t>well-being</a:t>
              </a:r>
              <a:r>
                <a:rPr lang="el-GR" sz="2000" b="1" dirty="0">
                  <a:solidFill>
                    <a:schemeClr val="tx1"/>
                  </a:solidFill>
                </a:rPr>
                <a:t>                                                                                                                                     </a:t>
              </a:r>
              <a:r>
                <a:rPr lang="en-US" sz="2000" dirty="0">
                  <a:solidFill>
                    <a:schemeClr val="tx1"/>
                  </a:solidFill>
                </a:rPr>
                <a:t>by developing alternative opportunities for people</a:t>
              </a:r>
              <a:r>
                <a:rPr lang="el-GR" sz="2000" dirty="0">
                  <a:solidFill>
                    <a:schemeClr val="tx1"/>
                  </a:solidFill>
                </a:rPr>
                <a:t>                                                              </a:t>
              </a:r>
              <a:r>
                <a:rPr lang="en-US" sz="2000" dirty="0">
                  <a:solidFill>
                    <a:schemeClr val="tx1"/>
                  </a:solidFill>
                </a:rPr>
                <a:t>to engage and communicate</a:t>
              </a:r>
              <a:r>
                <a:rPr lang="el-GR" sz="2000" dirty="0">
                  <a:solidFill>
                    <a:schemeClr val="tx1"/>
                  </a:solidFill>
                </a:rPr>
                <a:t>                                                                                                 </a:t>
              </a:r>
              <a:r>
                <a:rPr lang="en-US" sz="2000" dirty="0">
                  <a:solidFill>
                    <a:schemeClr val="tx1"/>
                  </a:solidFill>
                </a:rPr>
                <a:t>with others, as well as </a:t>
              </a:r>
              <a:r>
                <a:rPr lang="en-US" altLang="el-GR" sz="2000" dirty="0">
                  <a:solidFill>
                    <a:schemeClr val="tx1"/>
                  </a:solidFill>
                </a:rPr>
                <a:t>with</a:t>
              </a:r>
              <a:r>
                <a:rPr lang="el-GR" altLang="el-GR" sz="2000" dirty="0">
                  <a:solidFill>
                    <a:schemeClr val="tx1"/>
                  </a:solidFill>
                </a:rPr>
                <a:t> </a:t>
              </a:r>
              <a:r>
                <a:rPr lang="en-US" altLang="el-GR" sz="2000" dirty="0">
                  <a:solidFill>
                    <a:schemeClr val="tx1"/>
                  </a:solidFill>
                </a:rPr>
                <a:t>their own</a:t>
              </a:r>
              <a:r>
                <a:rPr lang="el-GR" altLang="el-GR" sz="2000" dirty="0">
                  <a:solidFill>
                    <a:schemeClr val="tx1"/>
                  </a:solidFill>
                </a:rPr>
                <a:t> self</a:t>
              </a:r>
              <a:r>
                <a:rPr lang="en-US" altLang="el-GR" sz="2000" dirty="0">
                  <a:solidFill>
                    <a:schemeClr val="tx1"/>
                  </a:solidFill>
                </a:rPr>
                <a:t>. </a:t>
              </a:r>
              <a:endParaRPr lang="en-US" sz="2000" dirty="0">
                <a:solidFill>
                  <a:schemeClr val="tx1"/>
                </a:solidFill>
              </a:endParaRPr>
            </a:p>
          </p:txBody>
        </p:sp>
        <p:sp>
          <p:nvSpPr>
            <p:cNvPr id="4" name="Ορθογώνιο 3"/>
            <p:cNvSpPr/>
            <p:nvPr/>
          </p:nvSpPr>
          <p:spPr>
            <a:xfrm>
              <a:off x="1648695" y="3722255"/>
              <a:ext cx="9097814" cy="78047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People interacting through an artistic process can experience </a:t>
              </a:r>
              <a:r>
                <a:rPr lang="en-US" sz="2000" b="1" dirty="0">
                  <a:solidFill>
                    <a:schemeClr val="tx1"/>
                  </a:solidFill>
                </a:rPr>
                <a:t>otherness</a:t>
              </a:r>
              <a:r>
                <a:rPr lang="en-US" sz="2000" dirty="0">
                  <a:solidFill>
                    <a:schemeClr val="tx1"/>
                  </a:solidFill>
                </a:rPr>
                <a:t> as a fruitful way of </a:t>
              </a:r>
              <a:r>
                <a:rPr lang="en-US" sz="2000" b="1" dirty="0">
                  <a:solidFill>
                    <a:schemeClr val="tx1"/>
                  </a:solidFill>
                </a:rPr>
                <a:t>communication</a:t>
              </a:r>
              <a:r>
                <a:rPr lang="en-US" sz="2000" dirty="0">
                  <a:solidFill>
                    <a:schemeClr val="tx1"/>
                  </a:solidFill>
                </a:rPr>
                <a:t> and </a:t>
              </a:r>
              <a:r>
                <a:rPr lang="en-US" sz="2000" b="1" dirty="0">
                  <a:solidFill>
                    <a:schemeClr val="tx1"/>
                  </a:solidFill>
                </a:rPr>
                <a:t>positive</a:t>
              </a:r>
              <a:r>
                <a:rPr lang="en-US" sz="2000" dirty="0">
                  <a:solidFill>
                    <a:schemeClr val="tx1"/>
                  </a:solidFill>
                </a:rPr>
                <a:t> </a:t>
              </a:r>
              <a:r>
                <a:rPr lang="en-US" sz="2000" b="1" dirty="0">
                  <a:solidFill>
                    <a:schemeClr val="tx1"/>
                  </a:solidFill>
                </a:rPr>
                <a:t>interaction</a:t>
              </a:r>
              <a:r>
                <a:rPr lang="en-US" sz="2000" dirty="0">
                  <a:solidFill>
                    <a:schemeClr val="tx1"/>
                  </a:solidFill>
                </a:rPr>
                <a:t>.</a:t>
              </a:r>
            </a:p>
          </p:txBody>
        </p:sp>
        <p:pic>
          <p:nvPicPr>
            <p:cNvPr id="6" name="Εικόνα 5" descr="C:\Users\mirmi\Downloads\EU_flag-Erasmus_vect_POS (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7" name="Εικόνα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8" name="Στρογγυλεμένο ορθογώνιο 7">
              <a:hlinkClick r:id="rId5" action="ppaction://hlinksldjump"/>
            </p:cNvPr>
            <p:cNvSpPr/>
            <p:nvPr/>
          </p:nvSpPr>
          <p:spPr>
            <a:xfrm>
              <a:off x="2876525" y="1041617"/>
              <a:ext cx="769141" cy="386559"/>
            </a:xfrm>
            <a:prstGeom prst="roundRect">
              <a:avLst/>
            </a:prstGeom>
            <a:solidFill>
              <a:srgbClr val="3FDAFF"/>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ART</a:t>
              </a:r>
              <a:endParaRPr lang="el-GR" sz="2400" b="1" dirty="0">
                <a:solidFill>
                  <a:schemeClr val="tx1"/>
                </a:solidFill>
              </a:endParaRPr>
            </a:p>
          </p:txBody>
        </p:sp>
        <p:sp>
          <p:nvSpPr>
            <p:cNvPr id="9" name="Στρογγυλεμένο ορθογώνιο 8">
              <a:hlinkClick r:id="rId5" action="ppaction://hlinksldjump"/>
            </p:cNvPr>
            <p:cNvSpPr/>
            <p:nvPr/>
          </p:nvSpPr>
          <p:spPr>
            <a:xfrm>
              <a:off x="4073239" y="1057457"/>
              <a:ext cx="1186319" cy="355083"/>
            </a:xfrm>
            <a:prstGeom prst="roundRect">
              <a:avLst/>
            </a:prstGeom>
            <a:solidFill>
              <a:srgbClr val="FFDE77"/>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process</a:t>
              </a:r>
              <a:endParaRPr lang="el-GR" sz="2400" b="1" dirty="0">
                <a:solidFill>
                  <a:schemeClr val="tx1"/>
                </a:solidFill>
              </a:endParaRPr>
            </a:p>
          </p:txBody>
        </p:sp>
        <p:sp>
          <p:nvSpPr>
            <p:cNvPr id="10" name="Στρογγυλεμένο ορθογώνιο 9">
              <a:hlinkClick r:id="rId5" action="ppaction://hlinksldjump"/>
            </p:cNvPr>
            <p:cNvSpPr/>
            <p:nvPr/>
          </p:nvSpPr>
          <p:spPr>
            <a:xfrm>
              <a:off x="5419952" y="1068409"/>
              <a:ext cx="1355816" cy="359767"/>
            </a:xfrm>
            <a:prstGeom prst="roundRect">
              <a:avLst/>
            </a:prstGeom>
            <a:solidFill>
              <a:srgbClr val="C4FF6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l-GR" sz="2400" b="1" dirty="0">
                  <a:solidFill>
                    <a:schemeClr val="tx1"/>
                  </a:solidFill>
                </a:rPr>
                <a:t>medium</a:t>
              </a:r>
              <a:endParaRPr lang="el-GR" sz="2400" b="1" dirty="0">
                <a:solidFill>
                  <a:schemeClr val="tx1"/>
                </a:solidFill>
              </a:endParaRPr>
            </a:p>
          </p:txBody>
        </p:sp>
        <p:sp>
          <p:nvSpPr>
            <p:cNvPr id="11" name="Στρογγυλεμένο ορθογώνιο 10">
              <a:hlinkClick r:id="rId5" action="ppaction://hlinksldjump"/>
            </p:cNvPr>
            <p:cNvSpPr/>
            <p:nvPr/>
          </p:nvSpPr>
          <p:spPr>
            <a:xfrm>
              <a:off x="7203341" y="1068409"/>
              <a:ext cx="2310310" cy="359768"/>
            </a:xfrm>
            <a:prstGeom prst="roundRect">
              <a:avLst/>
            </a:prstGeom>
            <a:solidFill>
              <a:srgbClr val="FFFF5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sz="2400" b="1" dirty="0">
                  <a:solidFill>
                    <a:schemeClr val="tx1"/>
                  </a:solidFill>
                </a:rPr>
                <a:t>vital </a:t>
              </a:r>
              <a:r>
                <a:rPr lang="el-GR" altLang="el-GR" sz="2400" b="1" dirty="0">
                  <a:solidFill>
                    <a:schemeClr val="tx1"/>
                  </a:solidFill>
                </a:rPr>
                <a:t>spacetime</a:t>
              </a:r>
              <a:endParaRPr lang="el-GR" sz="2400" b="1" dirty="0">
                <a:solidFill>
                  <a:schemeClr val="tx1"/>
                </a:solidFill>
              </a:endParaRPr>
            </a:p>
          </p:txBody>
        </p:sp>
        <p:pic>
          <p:nvPicPr>
            <p:cNvPr id="12" name="Εικόνα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72432" y="1149055"/>
              <a:ext cx="1376219" cy="1776178"/>
            </a:xfrm>
            <a:prstGeom prst="rect">
              <a:avLst/>
            </a:prstGeom>
          </p:spPr>
        </p:pic>
        <p:sp>
          <p:nvSpPr>
            <p:cNvPr id="17" name="Στρογγυλεμένο ορθογώνιο 16">
              <a:hlinkClick r:id="rId7" action="ppaction://hlinksldjump"/>
            </p:cNvPr>
            <p:cNvSpPr/>
            <p:nvPr/>
          </p:nvSpPr>
          <p:spPr>
            <a:xfrm>
              <a:off x="5578188" y="1712068"/>
              <a:ext cx="1238828" cy="333243"/>
            </a:xfrm>
            <a:prstGeom prst="roundRect">
              <a:avLst/>
            </a:prstGeom>
            <a:solidFill>
              <a:srgbClr val="00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Well-being</a:t>
              </a:r>
              <a:endParaRPr lang="el-GR" sz="1600" b="1" dirty="0">
                <a:solidFill>
                  <a:schemeClr val="tx1"/>
                </a:solidFill>
              </a:endParaRPr>
            </a:p>
          </p:txBody>
        </p:sp>
        <p:sp>
          <p:nvSpPr>
            <p:cNvPr id="18" name="Στρογγυλεμένο ορθογώνιο 17">
              <a:hlinkClick r:id="" action="ppaction://noaction"/>
            </p:cNvPr>
            <p:cNvSpPr/>
            <p:nvPr/>
          </p:nvSpPr>
          <p:spPr>
            <a:xfrm>
              <a:off x="5113491" y="189187"/>
              <a:ext cx="1968737" cy="463895"/>
            </a:xfrm>
            <a:prstGeom prst="roundRect">
              <a:avLst/>
            </a:prstGeom>
            <a:solidFill>
              <a:srgbClr val="46E8FF"/>
            </a:solidFill>
            <a:ln w="349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ART’s  function</a:t>
              </a:r>
              <a:endParaRPr lang="el-GR" sz="2100" b="1" dirty="0">
                <a:solidFill>
                  <a:schemeClr val="tx1"/>
                </a:solidFill>
              </a:endParaRPr>
            </a:p>
          </p:txBody>
        </p:sp>
      </p:grpSp>
    </p:spTree>
    <p:extLst>
      <p:ext uri="{BB962C8B-B14F-4D97-AF65-F5344CB8AC3E}">
        <p14:creationId xmlns:p14="http://schemas.microsoft.com/office/powerpoint/2010/main" val="431440147"/>
      </p:ext>
    </p:extLst>
  </p:cSld>
  <p:clrMapOvr>
    <a:masterClrMapping/>
  </p:clrMapOvr>
  <mc:AlternateContent xmlns:mc="http://schemas.openxmlformats.org/markup-compatibility/2006" xmlns:p14="http://schemas.microsoft.com/office/powerpoint/2010/main">
    <mc:Choice Requires="p14">
      <p:transition p14:dur="0" advClick="0" advTm="13700"/>
    </mc:Choice>
    <mc:Fallback xmlns="">
      <p:transition advClick="0" advTm="137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D2F2"/>
        </a:solidFill>
        <a:effectLst/>
      </p:bgPr>
    </p:bg>
    <p:spTree>
      <p:nvGrpSpPr>
        <p:cNvPr id="1" name=""/>
        <p:cNvGrpSpPr/>
        <p:nvPr/>
      </p:nvGrpSpPr>
      <p:grpSpPr>
        <a:xfrm>
          <a:off x="0" y="0"/>
          <a:ext cx="0" cy="0"/>
          <a:chOff x="0" y="0"/>
          <a:chExt cx="0" cy="0"/>
        </a:xfrm>
      </p:grpSpPr>
      <p:grpSp>
        <p:nvGrpSpPr>
          <p:cNvPr id="3" name="Ομάδα 2"/>
          <p:cNvGrpSpPr/>
          <p:nvPr/>
        </p:nvGrpSpPr>
        <p:grpSpPr>
          <a:xfrm>
            <a:off x="-12710" y="859971"/>
            <a:ext cx="12265670" cy="6063954"/>
            <a:chOff x="-12710" y="859971"/>
            <a:chExt cx="12265670" cy="6063954"/>
          </a:xfrm>
        </p:grpSpPr>
        <p:sp>
          <p:nvSpPr>
            <p:cNvPr id="2" name="Ορθογώνιο 1"/>
            <p:cNvSpPr/>
            <p:nvPr/>
          </p:nvSpPr>
          <p:spPr>
            <a:xfrm>
              <a:off x="1588184" y="859971"/>
              <a:ext cx="9097814" cy="841006"/>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Here are </a:t>
              </a:r>
              <a:r>
                <a:rPr lang="en-US" sz="2400" b="1" dirty="0">
                  <a:solidFill>
                    <a:srgbClr val="7030A0"/>
                  </a:solidFill>
                </a:rPr>
                <a:t>two</a:t>
              </a:r>
              <a:r>
                <a:rPr lang="en-US" sz="2400" b="1" dirty="0">
                  <a:solidFill>
                    <a:schemeClr val="tx1"/>
                  </a:solidFill>
                </a:rPr>
                <a:t> </a:t>
              </a:r>
              <a:r>
                <a:rPr lang="en-US" sz="2400" b="1" dirty="0">
                  <a:solidFill>
                    <a:srgbClr val="7030A0"/>
                  </a:solidFill>
                </a:rPr>
                <a:t>examples</a:t>
              </a:r>
              <a:r>
                <a:rPr lang="en-US" sz="2400" b="1" dirty="0">
                  <a:solidFill>
                    <a:schemeClr val="tx1"/>
                  </a:solidFill>
                </a:rPr>
                <a:t>, which clearly describe how</a:t>
              </a:r>
            </a:p>
            <a:p>
              <a:pPr algn="ctr"/>
              <a:r>
                <a:rPr lang="en-US" sz="2400" b="1" dirty="0">
                  <a:solidFill>
                    <a:schemeClr val="tx1"/>
                  </a:solidFill>
                </a:rPr>
                <a:t>ART    leads to    Well-Being</a:t>
              </a:r>
            </a:p>
          </p:txBody>
        </p:sp>
        <p:sp>
          <p:nvSpPr>
            <p:cNvPr id="4" name="Στρογγυλεμένο ορθογώνιο 3">
              <a:hlinkClick r:id="rId3" action="ppaction://hlinksldjump"/>
            </p:cNvPr>
            <p:cNvSpPr/>
            <p:nvPr/>
          </p:nvSpPr>
          <p:spPr>
            <a:xfrm>
              <a:off x="4282725" y="1246774"/>
              <a:ext cx="769141" cy="383010"/>
            </a:xfrm>
            <a:prstGeom prst="roundRect">
              <a:avLst/>
            </a:prstGeom>
            <a:solidFill>
              <a:srgbClr val="3FDAFF"/>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ART</a:t>
              </a:r>
              <a:endParaRPr lang="el-GR" sz="2400" b="1" dirty="0">
                <a:solidFill>
                  <a:schemeClr val="tx1"/>
                </a:solidFill>
              </a:endParaRPr>
            </a:p>
          </p:txBody>
        </p:sp>
        <p:sp>
          <p:nvSpPr>
            <p:cNvPr id="12" name="Στρογγυλεμένο ορθογώνιο 11">
              <a:hlinkClick r:id="rId4" action="ppaction://hlinksldjump"/>
            </p:cNvPr>
            <p:cNvSpPr/>
            <p:nvPr/>
          </p:nvSpPr>
          <p:spPr>
            <a:xfrm>
              <a:off x="6381894" y="1229064"/>
              <a:ext cx="1487038" cy="449578"/>
            </a:xfrm>
            <a:prstGeom prst="roundRect">
              <a:avLst/>
            </a:prstGeom>
            <a:solidFill>
              <a:srgbClr val="00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Well-being</a:t>
              </a:r>
              <a:endParaRPr lang="el-GR" sz="2100" b="1" dirty="0">
                <a:solidFill>
                  <a:schemeClr val="tx1"/>
                </a:solidFill>
              </a:endParaRPr>
            </a:p>
          </p:txBody>
        </p:sp>
        <p:sp>
          <p:nvSpPr>
            <p:cNvPr id="13" name="Ορθογώνιο 12"/>
            <p:cNvSpPr/>
            <p:nvPr/>
          </p:nvSpPr>
          <p:spPr>
            <a:xfrm>
              <a:off x="844655" y="4676335"/>
              <a:ext cx="10584873" cy="1595336"/>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dirty="0">
                  <a:solidFill>
                    <a:schemeClr val="tx1"/>
                  </a:solidFill>
                </a:rPr>
                <a:t>The </a:t>
              </a:r>
              <a:r>
                <a:rPr lang="en-US" sz="2200" b="1" dirty="0">
                  <a:solidFill>
                    <a:srgbClr val="7030A0"/>
                  </a:solidFill>
                </a:rPr>
                <a:t>second</a:t>
              </a:r>
              <a:r>
                <a:rPr lang="en-US" sz="2200" dirty="0">
                  <a:solidFill>
                    <a:srgbClr val="7030A0"/>
                  </a:solidFill>
                </a:rPr>
                <a:t> </a:t>
              </a:r>
              <a:r>
                <a:rPr lang="en-US" sz="2200" b="1" dirty="0">
                  <a:solidFill>
                    <a:srgbClr val="7030A0"/>
                  </a:solidFill>
                </a:rPr>
                <a:t>example</a:t>
              </a:r>
              <a:r>
                <a:rPr lang="en-US" sz="2200" dirty="0">
                  <a:solidFill>
                    <a:schemeClr val="tx1"/>
                  </a:solidFill>
                </a:rPr>
                <a:t>, that will follow the first, has to do, with the unique musical group </a:t>
              </a:r>
              <a:r>
                <a:rPr lang="en-US" sz="2200" b="1" dirty="0">
                  <a:solidFill>
                    <a:schemeClr val="tx1"/>
                  </a:solidFill>
                </a:rPr>
                <a:t>Stomp</a:t>
              </a:r>
              <a:r>
                <a:rPr lang="en-US" sz="2200" dirty="0">
                  <a:solidFill>
                    <a:schemeClr val="tx1"/>
                  </a:solidFill>
                </a:rPr>
                <a:t>, which was established on 1994. Stomp, engages its audience, by surprising it, using simple everyday movements as dance and ordinary objects, as ..musical instruments</a:t>
              </a:r>
              <a:r>
                <a:rPr lang="el-GR" sz="2200" dirty="0">
                  <a:solidFill>
                    <a:schemeClr val="tx1"/>
                  </a:solidFill>
                </a:rPr>
                <a:t>.</a:t>
              </a:r>
            </a:p>
          </p:txBody>
        </p:sp>
        <p:sp>
          <p:nvSpPr>
            <p:cNvPr id="14" name="Ορθογώνιο 13"/>
            <p:cNvSpPr/>
            <p:nvPr/>
          </p:nvSpPr>
          <p:spPr>
            <a:xfrm>
              <a:off x="844655" y="2015590"/>
              <a:ext cx="10584873" cy="2436427"/>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200" dirty="0">
                  <a:solidFill>
                    <a:schemeClr val="tx1">
                      <a:lumMod val="95000"/>
                      <a:lumOff val="5000"/>
                    </a:schemeClr>
                  </a:solidFill>
                </a:rPr>
                <a:t>On the </a:t>
              </a:r>
              <a:r>
                <a:rPr lang="en-US" sz="2200" b="1" dirty="0">
                  <a:solidFill>
                    <a:srgbClr val="7030A0"/>
                  </a:solidFill>
                </a:rPr>
                <a:t>first</a:t>
              </a:r>
              <a:r>
                <a:rPr lang="en-US" sz="2200" dirty="0">
                  <a:solidFill>
                    <a:srgbClr val="7030A0"/>
                  </a:solidFill>
                </a:rPr>
                <a:t> </a:t>
              </a:r>
              <a:r>
                <a:rPr lang="en-US" sz="2200" b="1" dirty="0">
                  <a:solidFill>
                    <a:srgbClr val="7030A0"/>
                  </a:solidFill>
                </a:rPr>
                <a:t>example</a:t>
              </a:r>
              <a:r>
                <a:rPr lang="en-US" sz="2200" dirty="0">
                  <a:solidFill>
                    <a:schemeClr val="tx1">
                      <a:lumMod val="95000"/>
                      <a:lumOff val="5000"/>
                    </a:schemeClr>
                  </a:solidFill>
                </a:rPr>
                <a:t>, the initial motive of the artistic creation, had to do with promoting Flemish art, by filling with artworks, anonymous public </a:t>
              </a:r>
              <a:r>
                <a:rPr lang="en-US" sz="2200" dirty="0">
                  <a:solidFill>
                    <a:schemeClr val="tx1"/>
                  </a:solidFill>
                </a:rPr>
                <a:t>spaces</a:t>
              </a:r>
              <a:r>
                <a:rPr lang="en-US" sz="2200" dirty="0">
                  <a:solidFill>
                    <a:schemeClr val="tx1">
                      <a:lumMod val="95000"/>
                      <a:lumOff val="5000"/>
                    </a:schemeClr>
                  </a:solidFill>
                </a:rPr>
                <a:t>, like </a:t>
              </a:r>
              <a:r>
                <a:rPr lang="en-US" sz="2200" dirty="0">
                  <a:solidFill>
                    <a:schemeClr val="tx1"/>
                  </a:solidFill>
                </a:rPr>
                <a:t>airports’ </a:t>
              </a:r>
              <a:r>
                <a:rPr lang="en-US" sz="2200" dirty="0">
                  <a:solidFill>
                    <a:schemeClr val="tx1">
                      <a:lumMod val="95000"/>
                      <a:lumOff val="5000"/>
                    </a:schemeClr>
                  </a:solidFill>
                </a:rPr>
                <a:t>waiting rooms. As one can see </a:t>
              </a:r>
              <a:r>
                <a:rPr lang="en-US" sz="2200" dirty="0">
                  <a:solidFill>
                    <a:schemeClr val="tx1"/>
                  </a:solidFill>
                </a:rPr>
                <a:t>on the </a:t>
              </a:r>
              <a:r>
                <a:rPr lang="en-US" sz="2200" dirty="0">
                  <a:solidFill>
                    <a:schemeClr val="tx1">
                      <a:lumMod val="95000"/>
                      <a:lumOff val="5000"/>
                    </a:schemeClr>
                  </a:solidFill>
                </a:rPr>
                <a:t>filmed art-documentation following, the venture evolved into a public call for participatory well-being.</a:t>
              </a:r>
              <a:r>
                <a:rPr lang="el-GR" sz="2200" dirty="0">
                  <a:solidFill>
                    <a:schemeClr val="tx1">
                      <a:lumMod val="95000"/>
                      <a:lumOff val="5000"/>
                    </a:schemeClr>
                  </a:solidFill>
                </a:rPr>
                <a:t>                                                                                         </a:t>
              </a:r>
              <a:r>
                <a:rPr lang="en-US" sz="2200" dirty="0">
                  <a:solidFill>
                    <a:schemeClr val="tx1"/>
                  </a:solidFill>
                </a:rPr>
                <a:t>The actual artwork, which will be presented, is “</a:t>
              </a:r>
              <a:r>
                <a:rPr lang="en-US" sz="2200" b="1" dirty="0">
                  <a:solidFill>
                    <a:schemeClr val="tx1"/>
                  </a:solidFill>
                </a:rPr>
                <a:t>Rubens Cupid</a:t>
              </a:r>
              <a:r>
                <a:rPr lang="en-US" sz="2200" dirty="0">
                  <a:solidFill>
                    <a:schemeClr val="tx1"/>
                  </a:solidFill>
                </a:rPr>
                <a:t>” (2018), a digital artwork, created by the artistic collective “Skullmapping” and inspired from an original painting of Sir P.P. Rubens.</a:t>
              </a:r>
              <a:endParaRPr lang="el-GR" sz="2200" dirty="0">
                <a:solidFill>
                  <a:schemeClr val="tx1"/>
                </a:solidFill>
              </a:endParaRPr>
            </a:p>
          </p:txBody>
        </p:sp>
        <p:pic>
          <p:nvPicPr>
            <p:cNvPr id="23" name="Εικόνα 22" descr="C:\Users\mirmi\Downloads\EU_flag-Erasmus_vect_POS (1).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24" name="Εικόνα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grpSp>
    </p:spTree>
    <p:extLst>
      <p:ext uri="{BB962C8B-B14F-4D97-AF65-F5344CB8AC3E}">
        <p14:creationId xmlns:p14="http://schemas.microsoft.com/office/powerpoint/2010/main" val="2082633680"/>
      </p:ext>
    </p:extLst>
  </p:cSld>
  <p:clrMapOvr>
    <a:masterClrMapping/>
  </p:clrMapOvr>
  <mc:AlternateContent xmlns:mc="http://schemas.openxmlformats.org/markup-compatibility/2006" xmlns:p14="http://schemas.microsoft.com/office/powerpoint/2010/main">
    <mc:Choice Requires="p14">
      <p:transition p14:dur="0" advClick="0" advTm="22500"/>
    </mc:Choice>
    <mc:Fallback xmlns="">
      <p:transition advClick="0" advTm="22500"/>
    </mc:Fallback>
  </mc:AlternateContent>
  <p:extLst>
    <p:ext uri="{E180D4A7-C9FB-4DFB-919C-405C955672EB}">
      <p14:showEvtLst xmlns:p14="http://schemas.microsoft.com/office/powerpoint/2010/main">
        <p14:playEvt time="2768" objId="3"/>
        <p14:stopEvt time="10954" objId="3"/>
        <p14:playEvt time="11765" objId="5"/>
        <p14:playEvt time="48456" objId="6"/>
        <p14:stopEvt time="49506" objId="5"/>
        <p14:stopEvt time="70134" objId="6"/>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D2F2"/>
        </a:solidFill>
        <a:effectLst/>
      </p:bgPr>
    </p:bg>
    <p:spTree>
      <p:nvGrpSpPr>
        <p:cNvPr id="1" name=""/>
        <p:cNvGrpSpPr/>
        <p:nvPr/>
      </p:nvGrpSpPr>
      <p:grpSpPr>
        <a:xfrm>
          <a:off x="0" y="0"/>
          <a:ext cx="0" cy="0"/>
          <a:chOff x="0" y="0"/>
          <a:chExt cx="0" cy="0"/>
        </a:xfrm>
      </p:grpSpPr>
      <p:grpSp>
        <p:nvGrpSpPr>
          <p:cNvPr id="7" name="Ομάδα 6"/>
          <p:cNvGrpSpPr/>
          <p:nvPr/>
        </p:nvGrpSpPr>
        <p:grpSpPr>
          <a:xfrm>
            <a:off x="-12710" y="179521"/>
            <a:ext cx="12265670" cy="6744404"/>
            <a:chOff x="-12710" y="179521"/>
            <a:chExt cx="12265670" cy="6744404"/>
          </a:xfrm>
        </p:grpSpPr>
        <p:sp>
          <p:nvSpPr>
            <p:cNvPr id="2" name="Ορθογώνιο 1"/>
            <p:cNvSpPr/>
            <p:nvPr/>
          </p:nvSpPr>
          <p:spPr>
            <a:xfrm>
              <a:off x="2792228" y="6612335"/>
              <a:ext cx="6651616" cy="245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sz="900" dirty="0">
                  <a:solidFill>
                    <a:schemeClr val="tx1"/>
                  </a:solidFill>
                </a:rPr>
                <a:t> </a:t>
              </a:r>
              <a:r>
                <a:rPr lang="el-GR" altLang="el-GR" sz="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Sir Rubens, Peter Paul </a:t>
              </a:r>
              <a:r>
                <a:rPr lang="en-US" altLang="el-GR" sz="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l-GR" altLang="el-GR" sz="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1577 </a:t>
              </a:r>
              <a:r>
                <a:rPr lang="en-US" altLang="el-GR" sz="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l-GR" altLang="el-GR" sz="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1640)</a:t>
              </a:r>
              <a:r>
                <a:rPr lang="en-US" altLang="el-GR" sz="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n-US" sz="900" i="1" dirty="0">
                  <a:solidFill>
                    <a:schemeClr val="tx1"/>
                  </a:solidFill>
                </a:rPr>
                <a:t> The Feast of Venus-</a:t>
              </a:r>
              <a:r>
                <a:rPr lang="en-US" sz="900" dirty="0">
                  <a:solidFill>
                    <a:schemeClr val="tx1"/>
                  </a:solidFill>
                </a:rPr>
                <a:t> 1636</a:t>
              </a:r>
              <a:r>
                <a:rPr lang="en-US" altLang="el-GR" sz="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[painting]. Retrieved from </a:t>
              </a:r>
              <a:r>
                <a:rPr lang="en-US" altLang="el-GR" sz="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3"/>
                </a:rPr>
                <a:t>www.peterpaulrubens.net/the-feast-of-venus.jsp</a:t>
              </a:r>
              <a:r>
                <a:rPr lang="en-US" altLang="el-GR" sz="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endParaRPr lang="el-GR" altLang="el-GR" sz="900" dirty="0">
                <a:solidFill>
                  <a:schemeClr val="tx1"/>
                </a:solidFill>
              </a:endParaRPr>
            </a:p>
          </p:txBody>
        </p:sp>
        <p:sp>
          <p:nvSpPr>
            <p:cNvPr id="3" name="Ορθογώνιο 2"/>
            <p:cNvSpPr/>
            <p:nvPr/>
          </p:nvSpPr>
          <p:spPr>
            <a:xfrm>
              <a:off x="1309368" y="179521"/>
              <a:ext cx="9617336" cy="510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dirty="0">
                  <a:solidFill>
                    <a:schemeClr val="tx1"/>
                  </a:solidFill>
                </a:rPr>
                <a:t>Let’s first take a close look at </a:t>
              </a:r>
              <a:r>
                <a:rPr lang="en-US" dirty="0">
                  <a:solidFill>
                    <a:schemeClr val="tx1"/>
                  </a:solidFill>
                  <a:hlinkClick r:id="" action="ppaction://noaction"/>
                </a:rPr>
                <a:t>the original artwork of the Rubens’ painting </a:t>
              </a:r>
              <a:r>
                <a:rPr lang="en-US" i="1" dirty="0">
                  <a:solidFill>
                    <a:schemeClr val="tx1"/>
                  </a:solidFill>
                  <a:hlinkClick r:id="" action="ppaction://noaction"/>
                </a:rPr>
                <a:t>The Feast of Venus </a:t>
              </a:r>
              <a:r>
                <a:rPr lang="en-US" dirty="0">
                  <a:solidFill>
                    <a:schemeClr val="tx1"/>
                  </a:solidFill>
                  <a:hlinkClick r:id="" action="ppaction://noaction"/>
                </a:rPr>
                <a:t> (1636)</a:t>
              </a:r>
              <a:endParaRPr lang="el-GR" altLang="el-GR" dirty="0">
                <a:solidFill>
                  <a:schemeClr val="tx1"/>
                </a:solidFill>
              </a:endParaRPr>
            </a:p>
          </p:txBody>
        </p:sp>
        <p:pic>
          <p:nvPicPr>
            <p:cNvPr id="4" name="Εικόνα 3" descr="C:\Users\mirmi\Downloads\EU_flag-Erasmus_vect_POS (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5" name="Εικόνα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pic>
          <p:nvPicPr>
            <p:cNvPr id="6" name="Εικόνα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3738" y="669791"/>
              <a:ext cx="9088596" cy="5601880"/>
            </a:xfrm>
            <a:prstGeom prst="rect">
              <a:avLst/>
            </a:prstGeom>
          </p:spPr>
        </p:pic>
      </p:grpSp>
    </p:spTree>
    <p:extLst>
      <p:ext uri="{BB962C8B-B14F-4D97-AF65-F5344CB8AC3E}">
        <p14:creationId xmlns:p14="http://schemas.microsoft.com/office/powerpoint/2010/main" val="992830884"/>
      </p:ext>
    </p:extLst>
  </p:cSld>
  <p:clrMapOvr>
    <a:masterClrMapping/>
  </p:clrMapOvr>
  <mc:AlternateContent xmlns:mc="http://schemas.openxmlformats.org/markup-compatibility/2006" xmlns:p14="http://schemas.microsoft.com/office/powerpoint/2010/main">
    <mc:Choice Requires="p14">
      <p:transition p14:dur="10" advClick="0" advTm="17250"/>
    </mc:Choice>
    <mc:Fallback xmlns="">
      <p:transition advClick="0" advTm="17250"/>
    </mc:Fallback>
  </mc:AlternateContent>
  <p:extLst>
    <p:ext uri="{E180D4A7-C9FB-4DFB-919C-405C955672EB}">
      <p14:showEvtLst xmlns:p14="http://schemas.microsoft.com/office/powerpoint/2010/main">
        <p14:playEvt time="756" objId="9"/>
        <p14:stopEvt time="14141" objId="9"/>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D2F2"/>
        </a:solidFill>
        <a:effectLst/>
      </p:bgPr>
    </p:bg>
    <p:spTree>
      <p:nvGrpSpPr>
        <p:cNvPr id="1" name=""/>
        <p:cNvGrpSpPr/>
        <p:nvPr/>
      </p:nvGrpSpPr>
      <p:grpSpPr>
        <a:xfrm>
          <a:off x="0" y="0"/>
          <a:ext cx="0" cy="0"/>
          <a:chOff x="0" y="0"/>
          <a:chExt cx="0" cy="0"/>
        </a:xfrm>
      </p:grpSpPr>
      <p:grpSp>
        <p:nvGrpSpPr>
          <p:cNvPr id="8" name="Ομάδα 7"/>
          <p:cNvGrpSpPr/>
          <p:nvPr/>
        </p:nvGrpSpPr>
        <p:grpSpPr>
          <a:xfrm>
            <a:off x="-12710" y="29184"/>
            <a:ext cx="12265670" cy="6894741"/>
            <a:chOff x="-12710" y="29184"/>
            <a:chExt cx="12265670" cy="6894741"/>
          </a:xfrm>
        </p:grpSpPr>
        <p:sp>
          <p:nvSpPr>
            <p:cNvPr id="2" name="Ορθογώνιο 1"/>
            <p:cNvSpPr/>
            <p:nvPr/>
          </p:nvSpPr>
          <p:spPr>
            <a:xfrm>
              <a:off x="4750023" y="1304034"/>
              <a:ext cx="2441627" cy="328040"/>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Here is what happened:</a:t>
              </a:r>
            </a:p>
          </p:txBody>
        </p:sp>
        <p:sp>
          <p:nvSpPr>
            <p:cNvPr id="3" name="Ορθογώνιο 2"/>
            <p:cNvSpPr/>
            <p:nvPr/>
          </p:nvSpPr>
          <p:spPr>
            <a:xfrm>
              <a:off x="669356" y="720957"/>
              <a:ext cx="10835711" cy="583077"/>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All of a sudden, a small painted angel extracts itself from the Rubens’ painting and flies around giving an amusing performance. The small flying</a:t>
              </a:r>
              <a:r>
                <a:rPr lang="el-GR" dirty="0">
                  <a:solidFill>
                    <a:schemeClr val="tx1"/>
                  </a:solidFill>
                </a:rPr>
                <a:t> </a:t>
              </a:r>
              <a:r>
                <a:rPr lang="en-US" dirty="0">
                  <a:solidFill>
                    <a:schemeClr val="tx1"/>
                  </a:solidFill>
                </a:rPr>
                <a:t>mischief-maker is an artistic projection, that meant to attract peoples’ attention.</a:t>
              </a:r>
            </a:p>
          </p:txBody>
        </p:sp>
        <p:sp>
          <p:nvSpPr>
            <p:cNvPr id="4" name="Ορθογώνιο 3"/>
            <p:cNvSpPr/>
            <p:nvPr/>
          </p:nvSpPr>
          <p:spPr>
            <a:xfrm>
              <a:off x="499424" y="29184"/>
              <a:ext cx="11465597" cy="682372"/>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At Brussel’s airport, in a public waiting room full of people, passengers are walking, sitting or waiting on lines. On the walls are hanging famous artworks, such as the one on the previous slide, which was created by P.P. Rubens </a:t>
              </a:r>
              <a:r>
                <a:rPr lang="en-US" altLang="el-GR"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l-GR" altLang="el-GR"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1577 </a:t>
              </a:r>
              <a:r>
                <a:rPr lang="en-US" altLang="el-GR"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l-GR" altLang="el-GR"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1640)</a:t>
              </a:r>
              <a:r>
                <a:rPr lang="en-US" dirty="0">
                  <a:solidFill>
                    <a:schemeClr val="tx1"/>
                  </a:solidFill>
                </a:rPr>
                <a:t>.</a:t>
              </a:r>
            </a:p>
          </p:txBody>
        </p:sp>
        <p:sp>
          <p:nvSpPr>
            <p:cNvPr id="5" name="Ορθογώνιο 4"/>
            <p:cNvSpPr/>
            <p:nvPr/>
          </p:nvSpPr>
          <p:spPr>
            <a:xfrm>
              <a:off x="3147891" y="6271671"/>
              <a:ext cx="5312889" cy="306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endParaRPr>
            </a:p>
            <a:p>
              <a:r>
                <a:rPr lang="en-US" sz="1100" dirty="0">
                  <a:solidFill>
                    <a:schemeClr val="tx1"/>
                  </a:solidFill>
                </a:rPr>
                <a:t>Video Credits : Sterckx, F., Verbeeck, A., Sterckx, B. (</a:t>
              </a:r>
              <a:r>
                <a:rPr lang="en-US" sz="1100" dirty="0">
                  <a:solidFill>
                    <a:schemeClr val="tx1">
                      <a:lumMod val="95000"/>
                      <a:lumOff val="5000"/>
                    </a:schemeClr>
                  </a:solidFill>
                </a:rPr>
                <a:t>Skullmapping).</a:t>
              </a:r>
              <a:r>
                <a:rPr lang="en-US" sz="1100" dirty="0">
                  <a:solidFill>
                    <a:schemeClr val="tx1"/>
                  </a:solidFill>
                </a:rPr>
                <a:t> </a:t>
              </a:r>
              <a:r>
                <a:rPr lang="en-US" sz="1100" i="1" dirty="0">
                  <a:solidFill>
                    <a:schemeClr val="tx1">
                      <a:lumMod val="95000"/>
                      <a:lumOff val="5000"/>
                    </a:schemeClr>
                  </a:solidFill>
                </a:rPr>
                <a:t>Rubens Cupid</a:t>
              </a:r>
              <a:r>
                <a:rPr lang="en-US" sz="1100" dirty="0">
                  <a:solidFill>
                    <a:schemeClr val="tx1">
                      <a:lumMod val="95000"/>
                      <a:lumOff val="5000"/>
                    </a:schemeClr>
                  </a:solidFill>
                </a:rPr>
                <a:t>. 2018 [digital artwork]. </a:t>
              </a:r>
              <a:r>
                <a:rPr lang="en-US" altLang="el-GR"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Retrieved from </a:t>
              </a:r>
              <a:r>
                <a:rPr lang="en-US" altLang="el-GR"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3"/>
                </a:rPr>
                <a:t>https://skullmapping.com/project/rubens-cupid/</a:t>
              </a:r>
              <a:r>
                <a:rPr lang="en-US" altLang="el-GR" sz="1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6" name="Εικόνα 5" descr="C:\Users\mirmi\Downloads\EU_flag-Erasmus_vect_POS (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7" name="Εικόνα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11" name="Κουλούρα 10">
              <a:hlinkClick r:id="" action="ppaction://noaction"/>
            </p:cNvPr>
            <p:cNvSpPr/>
            <p:nvPr/>
          </p:nvSpPr>
          <p:spPr>
            <a:xfrm rot="19533379">
              <a:off x="151588" y="1899928"/>
              <a:ext cx="1448299" cy="877989"/>
            </a:xfrm>
            <a:prstGeom prst="donut">
              <a:avLst>
                <a:gd name="adj" fmla="val 8652"/>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rgbClr val="7030A0"/>
                    </a:solidFill>
                  </a:ln>
                  <a:solidFill>
                    <a:schemeClr val="tx1"/>
                  </a:solidFill>
                  <a:hlinkClick r:id="" action="ppaction://noaction"/>
                </a:rPr>
                <a:t>1</a:t>
              </a:r>
              <a:r>
                <a:rPr lang="en-US" b="1" baseline="30000" dirty="0">
                  <a:ln>
                    <a:solidFill>
                      <a:srgbClr val="7030A0"/>
                    </a:solidFill>
                  </a:ln>
                  <a:solidFill>
                    <a:schemeClr val="tx1"/>
                  </a:solidFill>
                  <a:hlinkClick r:id="" action="ppaction://noaction"/>
                </a:rPr>
                <a:t>st</a:t>
              </a:r>
              <a:endParaRPr lang="en-US" b="1" dirty="0">
                <a:ln>
                  <a:solidFill>
                    <a:srgbClr val="7030A0"/>
                  </a:solidFill>
                </a:ln>
                <a:solidFill>
                  <a:schemeClr val="tx1"/>
                </a:solidFill>
                <a:hlinkClick r:id="" action="ppaction://noaction"/>
              </a:endParaRPr>
            </a:p>
            <a:p>
              <a:pPr algn="ctr"/>
              <a:r>
                <a:rPr lang="en-US" b="1" dirty="0">
                  <a:ln>
                    <a:solidFill>
                      <a:srgbClr val="7030A0"/>
                    </a:solidFill>
                  </a:ln>
                  <a:solidFill>
                    <a:schemeClr val="tx1"/>
                  </a:solidFill>
                  <a:hlinkClick r:id="" action="ppaction://noaction"/>
                </a:rPr>
                <a:t>example</a:t>
              </a:r>
              <a:endParaRPr lang="el-GR" b="1" dirty="0">
                <a:ln>
                  <a:solidFill>
                    <a:srgbClr val="7030A0"/>
                  </a:solidFill>
                </a:ln>
                <a:solidFill>
                  <a:schemeClr val="tx1"/>
                </a:solidFill>
              </a:endParaRPr>
            </a:p>
          </p:txBody>
        </p:sp>
      </p:grpSp>
      <p:sp>
        <p:nvSpPr>
          <p:cNvPr id="10" name="Ορθογώνιο 1">
            <a:extLst>
              <a:ext uri="{FF2B5EF4-FFF2-40B4-BE49-F238E27FC236}">
                <a16:creationId xmlns:a16="http://schemas.microsoft.com/office/drawing/2014/main" id="{F0A8CFFE-2D84-FAB4-E0FD-98A0F3D99684}"/>
              </a:ext>
            </a:extLst>
          </p:cNvPr>
          <p:cNvSpPr/>
          <p:nvPr/>
        </p:nvSpPr>
        <p:spPr>
          <a:xfrm>
            <a:off x="2817406" y="2574250"/>
            <a:ext cx="6306859" cy="1834726"/>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Watch a video here:</a:t>
            </a:r>
            <a:r>
              <a:rPr lang="en-US" altLang="el-GR"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3"/>
              </a:rPr>
              <a:t> </a:t>
            </a:r>
          </a:p>
          <a:p>
            <a:pPr marL="0" lvl="1" algn="ctr"/>
            <a:r>
              <a:rPr lang="en-US" altLang="el-GR"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3"/>
              </a:rPr>
              <a:t>https://skullmapping.com/project/rubens-cupid/</a:t>
            </a:r>
            <a:r>
              <a:rPr lang="en-US" altLang="el-GR"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solidFill>
                <a:schemeClr val="tx1"/>
              </a:solidFill>
            </a:endParaRPr>
          </a:p>
        </p:txBody>
      </p:sp>
    </p:spTree>
    <p:extLst>
      <p:ext uri="{BB962C8B-B14F-4D97-AF65-F5344CB8AC3E}">
        <p14:creationId xmlns:p14="http://schemas.microsoft.com/office/powerpoint/2010/main" val="1193239432"/>
      </p:ext>
    </p:extLst>
  </p:cSld>
  <p:clrMapOvr>
    <a:masterClrMapping/>
  </p:clrMapOvr>
  <mc:AlternateContent xmlns:mc="http://schemas.openxmlformats.org/markup-compatibility/2006" xmlns:p14="http://schemas.microsoft.com/office/powerpoint/2010/main">
    <mc:Choice Requires="p14">
      <p:transition p14:dur="10" advClick="0" advTm="210000"/>
    </mc:Choice>
    <mc:Fallback xmlns="">
      <p:transition advClick="0" advTm="210000"/>
    </mc:Fallback>
  </mc:AlternateContent>
  <p:extLst>
    <p:ext uri="{E180D4A7-C9FB-4DFB-919C-405C955672EB}">
      <p14:showEvtLst xmlns:p14="http://schemas.microsoft.com/office/powerpoint/2010/main">
        <p14:playEvt time="2263" objId="8"/>
        <p14:playEvt time="25089" objId="12"/>
        <p14:stopEvt time="26340" objId="8"/>
        <p14:stopEvt time="42936" objId="12"/>
        <p14:playEvt time="43020" objId="14"/>
        <p14:stopEvt time="46518" objId="14"/>
        <p14:playEvt time="48901" objId="9"/>
        <p14:stopEvt time="258234" objId="9"/>
        <p14:playEvt time="259251" objId="15"/>
        <p14:stopEvt time="281379" objId="1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12710" y="236293"/>
            <a:ext cx="12265670" cy="6687632"/>
            <a:chOff x="-12710" y="236293"/>
            <a:chExt cx="12265670" cy="6687632"/>
          </a:xfrm>
        </p:grpSpPr>
        <p:sp>
          <p:nvSpPr>
            <p:cNvPr id="10" name="Στρογγυλεμένο ορθογώνιο 9"/>
            <p:cNvSpPr/>
            <p:nvPr/>
          </p:nvSpPr>
          <p:spPr>
            <a:xfrm>
              <a:off x="8943034" y="5153891"/>
              <a:ext cx="356611" cy="5715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3" name="Ορθογώνιο 12"/>
            <p:cNvSpPr/>
            <p:nvPr/>
          </p:nvSpPr>
          <p:spPr>
            <a:xfrm>
              <a:off x="1623063" y="236293"/>
              <a:ext cx="8638536" cy="16906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ART is a form of </a:t>
              </a:r>
              <a:r>
                <a:rPr lang="en-US" b="1" dirty="0">
                  <a:solidFill>
                    <a:schemeClr val="tx1"/>
                  </a:solidFill>
                </a:rPr>
                <a:t>Creativity</a:t>
              </a:r>
              <a:r>
                <a:rPr lang="en-US" dirty="0">
                  <a:solidFill>
                    <a:schemeClr val="tx1"/>
                  </a:solidFill>
                </a:rPr>
                <a:t>.</a:t>
              </a:r>
              <a:endParaRPr lang="el-GR" dirty="0">
                <a:solidFill>
                  <a:schemeClr val="tx1"/>
                </a:solidFill>
              </a:endParaRPr>
            </a:p>
            <a:p>
              <a:pPr algn="ctr"/>
              <a:r>
                <a:rPr lang="en-US" dirty="0"/>
                <a:t>Whenever someone “makes art” it means,</a:t>
              </a:r>
            </a:p>
            <a:p>
              <a:pPr algn="ctr"/>
              <a:r>
                <a:rPr lang="en-US" dirty="0"/>
                <a:t>that while acting creatively he/she has to take a number of different decisions,</a:t>
              </a:r>
            </a:p>
            <a:p>
              <a:pPr algn="ctr"/>
              <a:r>
                <a:rPr lang="en-US" dirty="0"/>
                <a:t>therefore he/she takes active part,</a:t>
              </a:r>
            </a:p>
            <a:p>
              <a:pPr algn="ctr"/>
              <a:r>
                <a:rPr lang="en-US" dirty="0">
                  <a:solidFill>
                    <a:schemeClr val="tx1"/>
                  </a:solidFill>
                </a:rPr>
                <a:t>in </a:t>
              </a:r>
              <a:r>
                <a:rPr lang="en-US" dirty="0"/>
                <a:t>an </a:t>
              </a:r>
              <a:r>
                <a:rPr lang="en-US" b="1" dirty="0">
                  <a:solidFill>
                    <a:srgbClr val="141EDE"/>
                  </a:solidFill>
                </a:rPr>
                <a:t>artistic process</a:t>
              </a:r>
              <a:r>
                <a:rPr lang="en-US" dirty="0"/>
                <a:t>. </a:t>
              </a:r>
              <a:endParaRPr lang="el-GR" dirty="0"/>
            </a:p>
            <a:p>
              <a:pPr algn="ctr"/>
              <a:r>
                <a:rPr lang="el-GR" dirty="0"/>
                <a:t> </a:t>
              </a:r>
              <a:endParaRPr lang="en-US" sz="3000" b="1" dirty="0">
                <a:solidFill>
                  <a:srgbClr val="141EDE"/>
                </a:solidFill>
              </a:endParaRPr>
            </a:p>
          </p:txBody>
        </p:sp>
        <p:sp>
          <p:nvSpPr>
            <p:cNvPr id="6" name="Ορθογώνιο 5"/>
            <p:cNvSpPr/>
            <p:nvPr/>
          </p:nvSpPr>
          <p:spPr>
            <a:xfrm>
              <a:off x="1622848" y="1504138"/>
              <a:ext cx="8721302" cy="13883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 </a:t>
              </a:r>
              <a:endParaRPr lang="el-GR" dirty="0"/>
            </a:p>
            <a:p>
              <a:pPr algn="ctr"/>
              <a:r>
                <a:rPr lang="el-GR" dirty="0"/>
                <a:t> </a:t>
              </a:r>
              <a:r>
                <a:rPr lang="en-US" b="1" dirty="0"/>
                <a:t>Creativity</a:t>
              </a:r>
              <a:r>
                <a:rPr lang="el-GR" dirty="0"/>
                <a:t> &amp; </a:t>
              </a:r>
              <a:r>
                <a:rPr lang="en-US" b="1" dirty="0"/>
                <a:t>Art,</a:t>
              </a:r>
              <a:r>
                <a:rPr lang="el-GR" dirty="0"/>
                <a:t> </a:t>
              </a:r>
              <a:r>
                <a:rPr lang="en-US" dirty="0"/>
                <a:t>form a pair </a:t>
              </a:r>
              <a:r>
                <a:rPr lang="en-US" dirty="0">
                  <a:solidFill>
                    <a:schemeClr val="tx1"/>
                  </a:solidFill>
                </a:rPr>
                <a:t>of interactive, functional human</a:t>
              </a:r>
              <a:r>
                <a:rPr lang="el-GR" dirty="0">
                  <a:solidFill>
                    <a:schemeClr val="tx1"/>
                  </a:solidFill>
                </a:rPr>
                <a:t> </a:t>
              </a:r>
              <a:r>
                <a:rPr lang="en-US" dirty="0">
                  <a:solidFill>
                    <a:schemeClr val="tx1"/>
                  </a:solidFill>
                </a:rPr>
                <a:t>behavior elements.</a:t>
              </a:r>
              <a:endParaRPr lang="el-GR" dirty="0">
                <a:solidFill>
                  <a:schemeClr val="tx1"/>
                </a:solidFill>
              </a:endParaRPr>
            </a:p>
            <a:p>
              <a:pPr algn="ctr"/>
              <a:r>
                <a:rPr lang="en-US" dirty="0">
                  <a:solidFill>
                    <a:schemeClr val="tx1"/>
                  </a:solidFill>
                </a:rPr>
                <a:t>Human</a:t>
              </a:r>
              <a:r>
                <a:rPr lang="el-GR" dirty="0">
                  <a:solidFill>
                    <a:schemeClr val="tx1"/>
                  </a:solidFill>
                </a:rPr>
                <a:t> </a:t>
              </a:r>
              <a:r>
                <a:rPr lang="en-US" dirty="0">
                  <a:solidFill>
                    <a:schemeClr val="tx1"/>
                  </a:solidFill>
                </a:rPr>
                <a:t>behavior consists of all that </a:t>
              </a:r>
              <a:r>
                <a:rPr lang="el-GR" dirty="0">
                  <a:solidFill>
                    <a:schemeClr val="tx1"/>
                  </a:solidFill>
                </a:rPr>
                <a:t> </a:t>
              </a:r>
              <a:r>
                <a:rPr lang="en-US" dirty="0">
                  <a:solidFill>
                    <a:schemeClr val="tx1"/>
                  </a:solidFill>
                </a:rPr>
                <a:t>someone feels, does and thinks.</a:t>
              </a:r>
            </a:p>
            <a:p>
              <a:pPr algn="ctr"/>
              <a:r>
                <a:rPr lang="en-US" b="1" dirty="0">
                  <a:solidFill>
                    <a:schemeClr val="tx1"/>
                  </a:solidFill>
                </a:rPr>
                <a:t>Art</a:t>
              </a:r>
              <a:r>
                <a:rPr lang="en-US" dirty="0">
                  <a:solidFill>
                    <a:schemeClr val="tx1"/>
                  </a:solidFill>
                </a:rPr>
                <a:t> is both the context and the aftereffect of creativity. </a:t>
              </a:r>
            </a:p>
            <a:p>
              <a:pPr algn="ctr"/>
              <a:r>
                <a:rPr lang="en-US" b="1" dirty="0">
                  <a:solidFill>
                    <a:schemeClr val="tx1"/>
                  </a:solidFill>
                </a:rPr>
                <a:t>Creativity</a:t>
              </a:r>
              <a:r>
                <a:rPr lang="en-US" dirty="0">
                  <a:solidFill>
                    <a:schemeClr val="tx1"/>
                  </a:solidFill>
                </a:rPr>
                <a:t> is the context within which art is evolved</a:t>
              </a:r>
              <a:r>
                <a:rPr lang="el-GR" dirty="0">
                  <a:solidFill>
                    <a:schemeClr val="tx1"/>
                  </a:solidFill>
                </a:rPr>
                <a:t>.</a:t>
              </a:r>
              <a:endParaRPr lang="en-US" dirty="0">
                <a:solidFill>
                  <a:schemeClr val="tx1"/>
                </a:solidFill>
              </a:endParaRPr>
            </a:p>
            <a:p>
              <a:pPr algn="ctr"/>
              <a:endParaRPr lang="el-GR" dirty="0">
                <a:solidFill>
                  <a:schemeClr val="tx1"/>
                </a:solidFill>
              </a:endParaRPr>
            </a:p>
          </p:txBody>
        </p:sp>
        <p:sp>
          <p:nvSpPr>
            <p:cNvPr id="8" name="Ορθογώνιο 7"/>
            <p:cNvSpPr/>
            <p:nvPr/>
          </p:nvSpPr>
          <p:spPr>
            <a:xfrm>
              <a:off x="1623063" y="2890617"/>
              <a:ext cx="8638536" cy="20847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This presentation is an attempt to explore</a:t>
              </a:r>
              <a:endParaRPr lang="el-GR" dirty="0">
                <a:solidFill>
                  <a:schemeClr val="tx1"/>
                </a:solidFill>
              </a:endParaRPr>
            </a:p>
            <a:p>
              <a:pPr algn="ctr"/>
              <a:r>
                <a:rPr lang="en-US" sz="3400" b="1" dirty="0">
                  <a:solidFill>
                    <a:schemeClr val="tx1"/>
                  </a:solidFill>
                </a:rPr>
                <a:t>how</a:t>
              </a:r>
            </a:p>
            <a:p>
              <a:pPr algn="ctr"/>
              <a:r>
                <a:rPr lang="en-US" sz="3000" b="1" dirty="0">
                  <a:solidFill>
                    <a:schemeClr val="tx1"/>
                  </a:solidFill>
                </a:rPr>
                <a:t>HEALTH &amp; Well-being can be promoted through</a:t>
              </a:r>
              <a:endParaRPr lang="el-GR" sz="3000" b="1" dirty="0">
                <a:solidFill>
                  <a:schemeClr val="tx1"/>
                </a:solidFill>
              </a:endParaRPr>
            </a:p>
            <a:p>
              <a:pPr algn="ctr"/>
              <a:r>
                <a:rPr lang="en-US" sz="1700" b="1" dirty="0">
                  <a:solidFill>
                    <a:schemeClr val="tx1"/>
                  </a:solidFill>
                </a:rPr>
                <a:t> </a:t>
              </a:r>
              <a:endParaRPr lang="el-GR" sz="1700" b="1" dirty="0">
                <a:solidFill>
                  <a:schemeClr val="tx1"/>
                </a:solidFill>
              </a:endParaRPr>
            </a:p>
            <a:p>
              <a:pPr algn="ctr"/>
              <a:r>
                <a:rPr lang="en-US" sz="3000" b="1" dirty="0">
                  <a:solidFill>
                    <a:schemeClr val="tx1"/>
                  </a:solidFill>
                </a:rPr>
                <a:t>ART</a:t>
              </a:r>
              <a:endParaRPr lang="en-US" sz="3000" b="1" dirty="0">
                <a:solidFill>
                  <a:srgbClr val="141EDE"/>
                </a:solidFill>
              </a:endParaRPr>
            </a:p>
          </p:txBody>
        </p:sp>
        <p:sp>
          <p:nvSpPr>
            <p:cNvPr id="11" name="Ορθογώνιο 10"/>
            <p:cNvSpPr/>
            <p:nvPr/>
          </p:nvSpPr>
          <p:spPr>
            <a:xfrm>
              <a:off x="3435762" y="4741258"/>
              <a:ext cx="5013138" cy="15671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schemeClr val="tx1"/>
                </a:solidFill>
              </a:endParaRPr>
            </a:p>
            <a:p>
              <a:pPr algn="ctr"/>
              <a:r>
                <a:rPr lang="en-US" sz="2200" dirty="0"/>
                <a:t>To start, let’s explore the terms</a:t>
              </a:r>
              <a:endParaRPr lang="el-GR" sz="2200" dirty="0"/>
            </a:p>
            <a:p>
              <a:pPr algn="ctr"/>
              <a:endParaRPr lang="el-GR" dirty="0"/>
            </a:p>
            <a:p>
              <a:pPr algn="ctr"/>
              <a:r>
                <a:rPr lang="el-GR" dirty="0"/>
                <a:t> </a:t>
              </a:r>
              <a:endParaRPr lang="en-US" dirty="0"/>
            </a:p>
            <a:p>
              <a:pPr algn="ctr"/>
              <a:endParaRPr lang="en-US" dirty="0"/>
            </a:p>
            <a:p>
              <a:pPr algn="ctr"/>
              <a:endParaRPr lang="en-US" b="1" dirty="0">
                <a:solidFill>
                  <a:srgbClr val="66CCFF"/>
                </a:solidFill>
              </a:endParaRPr>
            </a:p>
          </p:txBody>
        </p:sp>
        <p:sp>
          <p:nvSpPr>
            <p:cNvPr id="14" name="Στρογγυλεμένο ορθογώνιο 13">
              <a:hlinkClick r:id="rId3" action="ppaction://hlinksldjump"/>
            </p:cNvPr>
            <p:cNvSpPr/>
            <p:nvPr/>
          </p:nvSpPr>
          <p:spPr>
            <a:xfrm>
              <a:off x="3545738" y="5558070"/>
              <a:ext cx="1072859" cy="571543"/>
            </a:xfrm>
            <a:prstGeom prst="roundRect">
              <a:avLst/>
            </a:prstGeom>
            <a:solidFill>
              <a:srgbClr val="FF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HEALTH</a:t>
              </a:r>
              <a:endParaRPr lang="el-GR" b="1" dirty="0">
                <a:solidFill>
                  <a:schemeClr val="tx1"/>
                </a:solidFill>
              </a:endParaRPr>
            </a:p>
          </p:txBody>
        </p:sp>
        <p:sp>
          <p:nvSpPr>
            <p:cNvPr id="15" name="Στρογγυλεμένο ορθογώνιο 14">
              <a:hlinkClick r:id="rId4" action="ppaction://hlinksldjump"/>
            </p:cNvPr>
            <p:cNvSpPr/>
            <p:nvPr/>
          </p:nvSpPr>
          <p:spPr>
            <a:xfrm>
              <a:off x="5311735" y="5558070"/>
              <a:ext cx="1260762" cy="546523"/>
            </a:xfrm>
            <a:prstGeom prst="roundRect">
              <a:avLst/>
            </a:prstGeom>
            <a:solidFill>
              <a:srgbClr val="00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Well-being</a:t>
              </a:r>
              <a:endParaRPr lang="el-GR" b="1" dirty="0">
                <a:solidFill>
                  <a:schemeClr val="tx1"/>
                </a:solidFill>
              </a:endParaRPr>
            </a:p>
          </p:txBody>
        </p:sp>
        <p:sp>
          <p:nvSpPr>
            <p:cNvPr id="16" name="Στρογγυλεμένο ορθογώνιο 15">
              <a:hlinkClick r:id="rId5" action="ppaction://hlinksldjump"/>
            </p:cNvPr>
            <p:cNvSpPr/>
            <p:nvPr/>
          </p:nvSpPr>
          <p:spPr>
            <a:xfrm>
              <a:off x="7265635" y="5559173"/>
              <a:ext cx="953555" cy="542732"/>
            </a:xfrm>
            <a:prstGeom prst="roundRect">
              <a:avLst/>
            </a:prstGeom>
            <a:solidFill>
              <a:srgbClr val="66CCFF"/>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ART</a:t>
              </a:r>
              <a:endParaRPr lang="el-GR" b="1" dirty="0">
                <a:solidFill>
                  <a:schemeClr val="tx1"/>
                </a:solidFill>
              </a:endParaRPr>
            </a:p>
          </p:txBody>
        </p:sp>
        <p:pic>
          <p:nvPicPr>
            <p:cNvPr id="17" name="Εικόνα 16"/>
            <p:cNvPicPr>
              <a:picLocks noChangeAspect="1"/>
            </p:cNvPicPr>
            <p:nvPr/>
          </p:nvPicPr>
          <p:blipFill>
            <a:blip r:embed="rId6" cstate="email">
              <a:biLevel thresh="50000"/>
              <a:extLst>
                <a:ext uri="{BEBA8EAE-BF5A-486C-A8C5-ECC9F3942E4B}">
                  <a14:imgProps xmlns:a14="http://schemas.microsoft.com/office/drawing/2010/main">
                    <a14:imgLayer r:embed="rId7">
                      <a14:imgEffect>
                        <a14:backgroundRemoval t="901" b="96496" l="10000" r="100000">
                          <a14:foregroundMark x1="40143" y1="19119" x2="40143" y2="19119"/>
                          <a14:foregroundMark x1="53714" y1="13213" x2="53714" y2="13213"/>
                          <a14:foregroundMark x1="60000" y1="9309" x2="60000" y2="9309"/>
                        </a14:backgroundRemoval>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63235" y="4264666"/>
              <a:ext cx="1432071" cy="2043770"/>
            </a:xfrm>
            <a:prstGeom prst="rect">
              <a:avLst/>
            </a:prstGeom>
          </p:spPr>
        </p:pic>
        <p:pic>
          <p:nvPicPr>
            <p:cNvPr id="18" name="Εικόνα 17" descr="C:\Users\mirmi\Downloads\EU_flag-Erasmus_vect_POS (1).jpg"/>
            <p:cNvPicPr/>
            <p:nvPr/>
          </p:nvPicPr>
          <p:blipFill>
            <a:blip r:embed="rId8"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19" name="Εικόνα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grpSp>
    </p:spTree>
    <p:extLst>
      <p:ext uri="{BB962C8B-B14F-4D97-AF65-F5344CB8AC3E}">
        <p14:creationId xmlns:p14="http://schemas.microsoft.com/office/powerpoint/2010/main" val="317056518"/>
      </p:ext>
    </p:extLst>
  </p:cSld>
  <p:clrMapOvr>
    <a:masterClrMapping/>
  </p:clrMapOvr>
  <mc:AlternateContent xmlns:mc="http://schemas.openxmlformats.org/markup-compatibility/2006" xmlns:p14="http://schemas.microsoft.com/office/powerpoint/2010/main">
    <mc:Choice Requires="p14">
      <p:transition spd="slow" p14:dur="1500" advClick="0" advTm="7800"/>
    </mc:Choice>
    <mc:Fallback xmlns="">
      <p:transition spd="slow" advClick="0" advTm="7800"/>
    </mc:Fallback>
  </mc:AlternateContent>
  <p:extLst>
    <p:ext uri="{E180D4A7-C9FB-4DFB-919C-405C955672EB}">
      <p14:showEvtLst xmlns:p14="http://schemas.microsoft.com/office/powerpoint/2010/main">
        <p14:playEvt time="33" objId="4"/>
        <p14:stopEvt time="16219" objId="4"/>
        <p14:playEvt time="18443" objId="7"/>
        <p14:stopEvt time="39699" objId="7"/>
        <p14:playEvt time="40050" objId="9"/>
        <p14:stopEvt time="48820" objId="9"/>
        <p14:playEvt time="49104" objId="3"/>
        <p14:stopEvt time="56918"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D2F2"/>
        </a:solidFill>
        <a:effectLst/>
      </p:bgPr>
    </p:bg>
    <p:spTree>
      <p:nvGrpSpPr>
        <p:cNvPr id="1" name=""/>
        <p:cNvGrpSpPr/>
        <p:nvPr/>
      </p:nvGrpSpPr>
      <p:grpSpPr>
        <a:xfrm>
          <a:off x="0" y="0"/>
          <a:ext cx="0" cy="0"/>
          <a:chOff x="0" y="0"/>
          <a:chExt cx="0" cy="0"/>
        </a:xfrm>
      </p:grpSpPr>
      <p:grpSp>
        <p:nvGrpSpPr>
          <p:cNvPr id="8" name="Ομάδα 7"/>
          <p:cNvGrpSpPr/>
          <p:nvPr/>
        </p:nvGrpSpPr>
        <p:grpSpPr>
          <a:xfrm>
            <a:off x="-12710" y="3026744"/>
            <a:ext cx="12265670" cy="3897181"/>
            <a:chOff x="-12710" y="3026744"/>
            <a:chExt cx="12265670" cy="3897181"/>
          </a:xfrm>
        </p:grpSpPr>
        <p:pic>
          <p:nvPicPr>
            <p:cNvPr id="6" name="Εικόνα 5" descr="C:\Users\mirmi\Downloads\EU_flag-Erasmus_vect_POS (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7" name="Εικόνα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11" name="Ορθογώνιο 10"/>
            <p:cNvSpPr/>
            <p:nvPr/>
          </p:nvSpPr>
          <p:spPr>
            <a:xfrm>
              <a:off x="1540805" y="3026744"/>
              <a:ext cx="9116779" cy="1696776"/>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dirty="0">
                  <a:solidFill>
                    <a:schemeClr val="tx1"/>
                  </a:solidFill>
                </a:rPr>
                <a:t>Obviously, when an artwork is designed and presented in a proper way, it is possible to stimulate peoples’ feelings of joy, even during a common dull day</a:t>
              </a:r>
              <a:r>
                <a:rPr lang="en-US" sz="2000" dirty="0">
                  <a:solidFill>
                    <a:schemeClr val="tx1">
                      <a:lumMod val="95000"/>
                      <a:lumOff val="5000"/>
                    </a:schemeClr>
                  </a:solidFill>
                </a:rPr>
                <a:t>.</a:t>
              </a:r>
              <a:r>
                <a:rPr lang="el-GR" sz="2000" dirty="0">
                  <a:solidFill>
                    <a:schemeClr val="tx1">
                      <a:lumMod val="95000"/>
                      <a:lumOff val="5000"/>
                    </a:schemeClr>
                  </a:solidFill>
                </a:rPr>
                <a:t>                     </a:t>
              </a:r>
              <a:r>
                <a:rPr lang="en-US" sz="2000" dirty="0">
                  <a:solidFill>
                    <a:schemeClr val="tx1"/>
                  </a:solidFill>
                </a:rPr>
                <a:t>Travelers, passengers and staff, some of them maybe bored or anxious, where all, more or less engaged with that unexpectedly presented artwork.</a:t>
              </a:r>
            </a:p>
          </p:txBody>
        </p:sp>
      </p:grpSp>
    </p:spTree>
    <p:extLst>
      <p:ext uri="{BB962C8B-B14F-4D97-AF65-F5344CB8AC3E}">
        <p14:creationId xmlns:p14="http://schemas.microsoft.com/office/powerpoint/2010/main" val="3510391478"/>
      </p:ext>
    </p:extLst>
  </p:cSld>
  <p:clrMapOvr>
    <a:masterClrMapping/>
  </p:clrMapOvr>
  <mc:AlternateContent xmlns:mc="http://schemas.openxmlformats.org/markup-compatibility/2006" xmlns:p14="http://schemas.microsoft.com/office/powerpoint/2010/main">
    <mc:Choice Requires="p14">
      <p:transition p14:dur="10" advClick="0" advTm="22300"/>
    </mc:Choice>
    <mc:Fallback xmlns="">
      <p:transition advClick="0" advTm="22300"/>
    </mc:Fallback>
  </mc:AlternateContent>
  <p:extLst>
    <p:ext uri="{E180D4A7-C9FB-4DFB-919C-405C955672EB}">
      <p14:showEvtLst xmlns:p14="http://schemas.microsoft.com/office/powerpoint/2010/main">
        <p14:playEvt time="2263" objId="8"/>
        <p14:playEvt time="25089" objId="12"/>
        <p14:stopEvt time="26340" objId="8"/>
        <p14:stopEvt time="42936" objId="12"/>
        <p14:playEvt time="43020" objId="14"/>
        <p14:stopEvt time="46518" objId="14"/>
        <p14:playEvt time="48901" objId="9"/>
        <p14:stopEvt time="258234" objId="9"/>
        <p14:playEvt time="259251" objId="15"/>
        <p14:stopEvt time="281379" objId="15"/>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CEF2"/>
        </a:solidFill>
        <a:effectLst/>
      </p:bgPr>
    </p:bg>
    <p:spTree>
      <p:nvGrpSpPr>
        <p:cNvPr id="1" name=""/>
        <p:cNvGrpSpPr/>
        <p:nvPr/>
      </p:nvGrpSpPr>
      <p:grpSpPr>
        <a:xfrm>
          <a:off x="0" y="0"/>
          <a:ext cx="0" cy="0"/>
          <a:chOff x="0" y="0"/>
          <a:chExt cx="0" cy="0"/>
        </a:xfrm>
      </p:grpSpPr>
      <p:grpSp>
        <p:nvGrpSpPr>
          <p:cNvPr id="11" name="Ομάδα 10"/>
          <p:cNvGrpSpPr/>
          <p:nvPr/>
        </p:nvGrpSpPr>
        <p:grpSpPr>
          <a:xfrm>
            <a:off x="-12710" y="315682"/>
            <a:ext cx="12265670" cy="6608243"/>
            <a:chOff x="-12710" y="315682"/>
            <a:chExt cx="12265670" cy="6608243"/>
          </a:xfrm>
        </p:grpSpPr>
        <p:sp>
          <p:nvSpPr>
            <p:cNvPr id="4" name="Ορθογώνιο 3"/>
            <p:cNvSpPr/>
            <p:nvPr/>
          </p:nvSpPr>
          <p:spPr>
            <a:xfrm>
              <a:off x="161363" y="315682"/>
              <a:ext cx="11930230" cy="587959"/>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Stomp introduces to its audience music created by objects widely used in everyday life, as for instance zippo lighters, buckets, brooms or matchboxes</a:t>
              </a:r>
              <a:r>
                <a:rPr lang="el-GR" dirty="0">
                  <a:solidFill>
                    <a:schemeClr val="tx1"/>
                  </a:solidFill>
                </a:rPr>
                <a:t>.</a:t>
              </a:r>
              <a:r>
                <a:rPr lang="en-US" dirty="0">
                  <a:solidFill>
                    <a:schemeClr val="tx1"/>
                  </a:solidFill>
                </a:rPr>
                <a:t> </a:t>
              </a:r>
            </a:p>
          </p:txBody>
        </p:sp>
        <p:sp>
          <p:nvSpPr>
            <p:cNvPr id="5" name="Ορθογώνιο 4"/>
            <p:cNvSpPr/>
            <p:nvPr/>
          </p:nvSpPr>
          <p:spPr>
            <a:xfrm>
              <a:off x="834041" y="903641"/>
              <a:ext cx="10584873" cy="653962"/>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Combining music created by unexpected objects with dance and theatrical performance, the group engages its audience in an inventive and stimulating show.</a:t>
              </a:r>
            </a:p>
          </p:txBody>
        </p:sp>
        <p:pic>
          <p:nvPicPr>
            <p:cNvPr id="6" name="Εικόνα 5" descr="C:\Users\mirmi\Downloads\EU_flag-Erasmus_vect_POS (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7" name="Εικόνα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8" name="Ορθογώνιο 7"/>
            <p:cNvSpPr/>
            <p:nvPr/>
          </p:nvSpPr>
          <p:spPr>
            <a:xfrm>
              <a:off x="2968754" y="6562114"/>
              <a:ext cx="5992720" cy="23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tx1"/>
                  </a:solidFill>
                </a:rPr>
                <a:t>Video Credits : “</a:t>
              </a:r>
              <a:r>
                <a:rPr lang="en-US" sz="1100" b="1" i="1" dirty="0">
                  <a:solidFill>
                    <a:schemeClr val="tx1"/>
                  </a:solidFill>
                </a:rPr>
                <a:t>Stomp – newspapers</a:t>
              </a:r>
              <a:r>
                <a:rPr lang="en-US" sz="1100" i="1" dirty="0">
                  <a:solidFill>
                    <a:schemeClr val="tx1"/>
                  </a:solidFill>
                </a:rPr>
                <a:t>” (2010) </a:t>
              </a:r>
              <a:r>
                <a:rPr lang="en-US" sz="1100" dirty="0">
                  <a:solidFill>
                    <a:schemeClr val="tx1"/>
                  </a:solidFill>
                  <a:hlinkClick r:id="rId5"/>
                </a:rPr>
                <a:t>https://www.youtube.com/watch?v=7NhFmARAgu0</a:t>
              </a:r>
              <a:r>
                <a:rPr lang="en-US" sz="1100" dirty="0">
                  <a:solidFill>
                    <a:schemeClr val="tx1"/>
                  </a:solidFill>
                </a:rPr>
                <a:t> </a:t>
              </a:r>
            </a:p>
          </p:txBody>
        </p:sp>
        <p:sp>
          <p:nvSpPr>
            <p:cNvPr id="9" name="Ορθογώνιο 8"/>
            <p:cNvSpPr/>
            <p:nvPr/>
          </p:nvSpPr>
          <p:spPr>
            <a:xfrm>
              <a:off x="1565959" y="1557603"/>
              <a:ext cx="9121031" cy="378201"/>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Once the group saw in newspaper an ultimate musical instrument. Let’s watch the result:</a:t>
              </a:r>
            </a:p>
          </p:txBody>
        </p:sp>
        <p:sp>
          <p:nvSpPr>
            <p:cNvPr id="10" name="Κουλούρα 9">
              <a:hlinkClick r:id="" action="ppaction://noaction"/>
            </p:cNvPr>
            <p:cNvSpPr/>
            <p:nvPr/>
          </p:nvSpPr>
          <p:spPr>
            <a:xfrm rot="19533379">
              <a:off x="150112" y="2003250"/>
              <a:ext cx="1440179" cy="855053"/>
            </a:xfrm>
            <a:prstGeom prst="donut">
              <a:avLst>
                <a:gd name="adj" fmla="val 8652"/>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rgbClr val="7030A0"/>
                    </a:solidFill>
                  </a:ln>
                  <a:solidFill>
                    <a:schemeClr val="tx1"/>
                  </a:solidFill>
                  <a:hlinkClick r:id="" action="ppaction://noaction"/>
                </a:rPr>
                <a:t>2nd</a:t>
              </a:r>
            </a:p>
            <a:p>
              <a:pPr algn="ctr"/>
              <a:r>
                <a:rPr lang="en-US" b="1" dirty="0">
                  <a:ln>
                    <a:solidFill>
                      <a:srgbClr val="7030A0"/>
                    </a:solidFill>
                  </a:ln>
                  <a:solidFill>
                    <a:schemeClr val="tx1"/>
                  </a:solidFill>
                  <a:hlinkClick r:id="" action="ppaction://noaction"/>
                </a:rPr>
                <a:t>example</a:t>
              </a:r>
              <a:endParaRPr lang="el-GR" b="1" dirty="0">
                <a:ln>
                  <a:solidFill>
                    <a:srgbClr val="7030A0"/>
                  </a:solidFill>
                </a:ln>
                <a:solidFill>
                  <a:schemeClr val="tx1"/>
                </a:solidFill>
              </a:endParaRPr>
            </a:p>
          </p:txBody>
        </p:sp>
      </p:grpSp>
      <p:sp>
        <p:nvSpPr>
          <p:cNvPr id="3" name="Ορθογώνιο 1">
            <a:extLst>
              <a:ext uri="{FF2B5EF4-FFF2-40B4-BE49-F238E27FC236}">
                <a16:creationId xmlns:a16="http://schemas.microsoft.com/office/drawing/2014/main" id="{19DF21CB-EDCA-4C07-D17E-E4F7B7892EA3}"/>
              </a:ext>
            </a:extLst>
          </p:cNvPr>
          <p:cNvSpPr/>
          <p:nvPr/>
        </p:nvSpPr>
        <p:spPr>
          <a:xfrm>
            <a:off x="2817406" y="2574250"/>
            <a:ext cx="6306859" cy="1834726"/>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solidFill>
                  <a:schemeClr val="tx1"/>
                </a:solidFill>
              </a:rPr>
              <a:t>Watch a video here:</a:t>
            </a:r>
            <a:r>
              <a:rPr lang="en-US" altLang="el-GR"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6"/>
              </a:rPr>
              <a:t> </a:t>
            </a:r>
          </a:p>
          <a:p>
            <a:pPr marL="0" lvl="1" algn="ctr"/>
            <a:r>
              <a:rPr lang="en-US" sz="1800" dirty="0">
                <a:solidFill>
                  <a:schemeClr val="tx1"/>
                </a:solidFill>
                <a:hlinkClick r:id="rId5"/>
              </a:rPr>
              <a:t>https://www.youtube.com/watch?v=7NhFmARAgu0</a:t>
            </a:r>
            <a:endParaRPr lang="en-US" dirty="0">
              <a:solidFill>
                <a:schemeClr val="tx1"/>
              </a:solidFill>
            </a:endParaRPr>
          </a:p>
        </p:txBody>
      </p:sp>
    </p:spTree>
    <p:extLst>
      <p:ext uri="{BB962C8B-B14F-4D97-AF65-F5344CB8AC3E}">
        <p14:creationId xmlns:p14="http://schemas.microsoft.com/office/powerpoint/2010/main" val="832790141"/>
      </p:ext>
    </p:extLst>
  </p:cSld>
  <p:clrMapOvr>
    <a:masterClrMapping/>
  </p:clrMapOvr>
  <mc:AlternateContent xmlns:mc="http://schemas.openxmlformats.org/markup-compatibility/2006" xmlns:p14="http://schemas.microsoft.com/office/powerpoint/2010/main">
    <mc:Choice Requires="p14">
      <p:transition p14:dur="10" advClick="0" advTm="505000"/>
    </mc:Choice>
    <mc:Fallback xmlns="">
      <p:transition advClick="0" advTm="50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CEF2"/>
        </a:solidFill>
        <a:effectLst/>
      </p:bgPr>
    </p:bg>
    <p:spTree>
      <p:nvGrpSpPr>
        <p:cNvPr id="1" name=""/>
        <p:cNvGrpSpPr/>
        <p:nvPr/>
      </p:nvGrpSpPr>
      <p:grpSpPr>
        <a:xfrm>
          <a:off x="0" y="0"/>
          <a:ext cx="0" cy="0"/>
          <a:chOff x="0" y="0"/>
          <a:chExt cx="0" cy="0"/>
        </a:xfrm>
      </p:grpSpPr>
      <p:grpSp>
        <p:nvGrpSpPr>
          <p:cNvPr id="2" name="Ομάδα 1"/>
          <p:cNvGrpSpPr/>
          <p:nvPr/>
        </p:nvGrpSpPr>
        <p:grpSpPr>
          <a:xfrm>
            <a:off x="-12710" y="3463962"/>
            <a:ext cx="12265670" cy="3459963"/>
            <a:chOff x="-12710" y="3463962"/>
            <a:chExt cx="12265670" cy="3459963"/>
          </a:xfrm>
        </p:grpSpPr>
        <p:pic>
          <p:nvPicPr>
            <p:cNvPr id="6" name="Εικόνα 5" descr="C:\Users\mirmi\Downloads\EU_flag-Erasmus_vect_POS (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7" name="Εικόνα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10" name="Ορθογώνιο 9"/>
            <p:cNvSpPr/>
            <p:nvPr/>
          </p:nvSpPr>
          <p:spPr>
            <a:xfrm>
              <a:off x="1592253" y="3463962"/>
              <a:ext cx="9116779" cy="1208566"/>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dirty="0">
                  <a:solidFill>
                    <a:schemeClr val="tx1"/>
                  </a:solidFill>
                </a:rPr>
                <a:t>No matter where artistic expression stems from.                                                           When artistic inspiration meets its audience, </a:t>
              </a:r>
              <a:r>
                <a:rPr lang="en-US" sz="2000" b="1" dirty="0">
                  <a:solidFill>
                    <a:schemeClr val="tx1"/>
                  </a:solidFill>
                </a:rPr>
                <a:t>ART</a:t>
              </a:r>
              <a:r>
                <a:rPr lang="en-US" sz="2000" dirty="0">
                  <a:solidFill>
                    <a:schemeClr val="tx1"/>
                  </a:solidFill>
                </a:rPr>
                <a:t> meets its main purpose.</a:t>
              </a:r>
            </a:p>
          </p:txBody>
        </p:sp>
      </p:grpSp>
    </p:spTree>
    <p:extLst>
      <p:ext uri="{BB962C8B-B14F-4D97-AF65-F5344CB8AC3E}">
        <p14:creationId xmlns:p14="http://schemas.microsoft.com/office/powerpoint/2010/main" val="909009168"/>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CEF2"/>
        </a:solidFill>
        <a:effectLst/>
      </p:bgPr>
    </p:bg>
    <p:spTree>
      <p:nvGrpSpPr>
        <p:cNvPr id="1" name=""/>
        <p:cNvGrpSpPr/>
        <p:nvPr/>
      </p:nvGrpSpPr>
      <p:grpSpPr>
        <a:xfrm>
          <a:off x="0" y="0"/>
          <a:ext cx="0" cy="0"/>
          <a:chOff x="0" y="0"/>
          <a:chExt cx="0" cy="0"/>
        </a:xfrm>
      </p:grpSpPr>
      <p:grpSp>
        <p:nvGrpSpPr>
          <p:cNvPr id="3" name="Ομάδα 2"/>
          <p:cNvGrpSpPr/>
          <p:nvPr/>
        </p:nvGrpSpPr>
        <p:grpSpPr>
          <a:xfrm>
            <a:off x="-12710" y="429703"/>
            <a:ext cx="12265670" cy="6494222"/>
            <a:chOff x="-12710" y="429703"/>
            <a:chExt cx="12265670" cy="6494222"/>
          </a:xfrm>
        </p:grpSpPr>
        <p:pic>
          <p:nvPicPr>
            <p:cNvPr id="9" name="Εικόνα 8"/>
            <p:cNvPicPr>
              <a:picLocks noChangeAspect="1"/>
            </p:cNvPicPr>
            <p:nvPr/>
          </p:nvPicPr>
          <p:blipFill>
            <a:blip r:embed="rId3" cstate="email">
              <a:extLst>
                <a:ext uri="{BEBA8EAE-BF5A-486C-A8C5-ECC9F3942E4B}">
                  <a14:imgProps xmlns:a14="http://schemas.microsoft.com/office/drawing/2010/main">
                    <a14:imgLayer r:embed="rId4">
                      <a14:imgEffect>
                        <a14:backgroundRemoval t="0" b="99429" l="0" r="100000">
                          <a14:foregroundMark x1="50806" y1="75543" x2="50806" y2="75543"/>
                          <a14:foregroundMark x1="66774" y1="41714" x2="64677" y2="38057"/>
                          <a14:foregroundMark x1="48871" y1="41829" x2="48871" y2="41829"/>
                          <a14:foregroundMark x1="48387" y1="46629" x2="59355" y2="71771"/>
                          <a14:backgroundMark x1="41290" y1="59429" x2="36935" y2="72229"/>
                          <a14:backgroundMark x1="46774" y1="83886" x2="55161" y2="85600"/>
                          <a14:backgroundMark x1="71290" y1="36571" x2="68226" y2="41943"/>
                          <a14:backgroundMark x1="48710" y1="10057" x2="48710" y2="10057"/>
                          <a14:backgroundMark x1="65161" y1="39657" x2="66774" y2="42286"/>
                          <a14:backgroundMark x1="45000" y1="10629" x2="45645" y2="11543"/>
                          <a14:backgroundMark x1="41452" y1="12114" x2="42419" y2="13371"/>
                          <a14:backgroundMark x1="37742" y1="12914" x2="38387" y2="14057"/>
                          <a14:backgroundMark x1="25806" y1="19086" x2="24194" y2="23886"/>
                          <a14:backgroundMark x1="21452" y1="19086" x2="22258" y2="20343"/>
                          <a14:backgroundMark x1="82258" y1="27657" x2="82581" y2="31200"/>
                        </a14:backgroundRemoval>
                      </a14:imgEffect>
                    </a14:imgLayer>
                  </a14:imgProps>
                </a:ext>
                <a:ext uri="{28A0092B-C50C-407E-A947-70E740481C1C}">
                  <a14:useLocalDpi xmlns:a14="http://schemas.microsoft.com/office/drawing/2010/main"/>
                </a:ext>
              </a:extLst>
            </a:blip>
            <a:stretch>
              <a:fillRect/>
            </a:stretch>
          </p:blipFill>
          <p:spPr>
            <a:xfrm>
              <a:off x="1760577" y="3213666"/>
              <a:ext cx="1380123" cy="1947754"/>
            </a:xfrm>
            <a:prstGeom prst="rect">
              <a:avLst/>
            </a:prstGeom>
          </p:spPr>
        </p:pic>
        <p:sp>
          <p:nvSpPr>
            <p:cNvPr id="18" name="Ορθογώνιο 17"/>
            <p:cNvSpPr/>
            <p:nvPr/>
          </p:nvSpPr>
          <p:spPr>
            <a:xfrm>
              <a:off x="720622" y="429703"/>
              <a:ext cx="6584850" cy="1602888"/>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a:t>
              </a:r>
              <a:r>
                <a:rPr lang="en-US" sz="2000" b="1" dirty="0">
                  <a:solidFill>
                    <a:schemeClr val="tx1"/>
                  </a:solidFill>
                </a:rPr>
                <a:t>      ART    </a:t>
              </a:r>
              <a:r>
                <a:rPr lang="en-US" sz="2000" dirty="0">
                  <a:solidFill>
                    <a:schemeClr val="tx1"/>
                  </a:solidFill>
                </a:rPr>
                <a:t>one can use everything, anywhere and whenever he/she feels inspired to do so. Especially spontaneous artistic improvisation connects directly personal expression with</a:t>
              </a:r>
            </a:p>
            <a:p>
              <a:pPr algn="ctr"/>
              <a:r>
                <a:rPr lang="en-US" sz="2400" b="1" dirty="0">
                  <a:solidFill>
                    <a:schemeClr val="tx1"/>
                  </a:solidFill>
                </a:rPr>
                <a:t>Well-being</a:t>
              </a:r>
              <a:endParaRPr lang="el-GR" sz="2000" dirty="0">
                <a:solidFill>
                  <a:schemeClr val="tx1"/>
                </a:solidFill>
              </a:endParaRPr>
            </a:p>
          </p:txBody>
        </p:sp>
        <p:pic>
          <p:nvPicPr>
            <p:cNvPr id="8" name="Εικόνα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6928" y="518102"/>
              <a:ext cx="2725292" cy="3338483"/>
            </a:xfrm>
            <a:prstGeom prst="rect">
              <a:avLst/>
            </a:prstGeom>
          </p:spPr>
        </p:pic>
        <p:sp>
          <p:nvSpPr>
            <p:cNvPr id="14" name="Στρογγυλεμένο ορθογώνιο 13">
              <a:hlinkClick r:id="rId6" action="ppaction://hlinksldjump"/>
            </p:cNvPr>
            <p:cNvSpPr/>
            <p:nvPr/>
          </p:nvSpPr>
          <p:spPr>
            <a:xfrm>
              <a:off x="1203615" y="492096"/>
              <a:ext cx="798324" cy="445318"/>
            </a:xfrm>
            <a:prstGeom prst="roundRect">
              <a:avLst/>
            </a:prstGeom>
            <a:solidFill>
              <a:srgbClr val="3FDAFF"/>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ART</a:t>
              </a:r>
              <a:endParaRPr lang="el-GR" sz="2400" b="1" dirty="0">
                <a:solidFill>
                  <a:schemeClr val="tx1"/>
                </a:solidFill>
              </a:endParaRPr>
            </a:p>
          </p:txBody>
        </p:sp>
        <p:pic>
          <p:nvPicPr>
            <p:cNvPr id="10" name="Εικόνα 9" descr="C:\Users\mirmi\Downloads\EU_flag-Erasmus_vect_POS (1).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11" name="Εικόνα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pic>
          <p:nvPicPr>
            <p:cNvPr id="2" name="Εικόνα 1"/>
            <p:cNvPicPr>
              <a:picLocks noChangeAspect="1"/>
            </p:cNvPicPr>
            <p:nvPr/>
          </p:nvPicPr>
          <p:blipFill>
            <a:blip r:embed="rId9" cstate="email">
              <a:extLst>
                <a:ext uri="{BEBA8EAE-BF5A-486C-A8C5-ECC9F3942E4B}">
                  <a14:imgProps xmlns:a14="http://schemas.microsoft.com/office/drawing/2010/main">
                    <a14:imgLayer r:embed="rId10">
                      <a14:imgEffect>
                        <a14:backgroundRemoval t="0" b="99333" l="0" r="100000">
                          <a14:foregroundMark x1="38200" y1="39556" x2="11200" y2="39556"/>
                          <a14:foregroundMark x1="37000" y1="22444" x2="34400" y2="30667"/>
                        </a14:backgroundRemoval>
                      </a14:imgEffect>
                    </a14:imgLayer>
                  </a14:imgProps>
                </a:ext>
                <a:ext uri="{28A0092B-C50C-407E-A947-70E740481C1C}">
                  <a14:useLocalDpi xmlns:a14="http://schemas.microsoft.com/office/drawing/2010/main"/>
                </a:ext>
              </a:extLst>
            </a:blip>
            <a:stretch>
              <a:fillRect/>
            </a:stretch>
          </p:blipFill>
          <p:spPr>
            <a:xfrm flipH="1">
              <a:off x="902279" y="3894925"/>
              <a:ext cx="922018" cy="861839"/>
            </a:xfrm>
            <a:prstGeom prst="rect">
              <a:avLst/>
            </a:prstGeom>
          </p:spPr>
        </p:pic>
        <p:pic>
          <p:nvPicPr>
            <p:cNvPr id="7" name="Εικόνα 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11268" y="2969468"/>
              <a:ext cx="1252904" cy="1252904"/>
            </a:xfrm>
            <a:prstGeom prst="rect">
              <a:avLst/>
            </a:prstGeom>
          </p:spPr>
        </p:pic>
        <p:sp>
          <p:nvSpPr>
            <p:cNvPr id="13" name="Ορθογώνιο 12"/>
            <p:cNvSpPr/>
            <p:nvPr/>
          </p:nvSpPr>
          <p:spPr>
            <a:xfrm>
              <a:off x="6141951" y="4222372"/>
              <a:ext cx="4678112" cy="1981360"/>
            </a:xfrm>
            <a:prstGeom prst="rect">
              <a:avLst/>
            </a:prstGeom>
            <a:solidFill>
              <a:srgbClr val="DEF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ART’s</a:t>
              </a:r>
              <a:r>
                <a:rPr lang="en-US" sz="2000" b="1" dirty="0">
                  <a:solidFill>
                    <a:schemeClr val="tx1"/>
                  </a:solidFill>
                </a:rPr>
                <a:t>  function,</a:t>
              </a:r>
              <a:r>
                <a:rPr lang="el-GR" sz="2000" b="1" dirty="0">
                  <a:solidFill>
                    <a:schemeClr val="tx1"/>
                  </a:solidFill>
                </a:rPr>
                <a:t> </a:t>
              </a:r>
              <a:r>
                <a:rPr lang="en-US" sz="2000" b="1" dirty="0">
                  <a:solidFill>
                    <a:schemeClr val="tx1"/>
                  </a:solidFill>
                </a:rPr>
                <a:t> </a:t>
              </a:r>
              <a:r>
                <a:rPr lang="en-US" sz="2000" dirty="0">
                  <a:solidFill>
                    <a:schemeClr val="tx1"/>
                  </a:solidFill>
                </a:rPr>
                <a:t>when used to </a:t>
              </a:r>
              <a:r>
                <a:rPr lang="en-US" sz="2000" b="1" dirty="0">
                  <a:solidFill>
                    <a:schemeClr val="tx1"/>
                  </a:solidFill>
                </a:rPr>
                <a:t>improve</a:t>
              </a: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the    </a:t>
              </a:r>
              <a:r>
                <a:rPr lang="en-US" sz="2000" b="1" dirty="0">
                  <a:solidFill>
                    <a:schemeClr val="tx1"/>
                  </a:solidFill>
                </a:rPr>
                <a:t>  quality of everyday life</a:t>
              </a:r>
            </a:p>
            <a:p>
              <a:pPr algn="ctr"/>
              <a:endParaRPr lang="en-US" sz="2000" b="1" dirty="0">
                <a:solidFill>
                  <a:schemeClr val="tx1"/>
                </a:solidFill>
              </a:endParaRPr>
            </a:p>
            <a:p>
              <a:pPr algn="ctr"/>
              <a:r>
                <a:rPr lang="en-US" sz="2000" b="1" dirty="0">
                  <a:solidFill>
                    <a:schemeClr val="tx1"/>
                  </a:solidFill>
                </a:rPr>
                <a:t> </a:t>
              </a:r>
              <a:r>
                <a:rPr lang="en-US" sz="2000" dirty="0">
                  <a:solidFill>
                    <a:schemeClr val="tx1"/>
                  </a:solidFill>
                </a:rPr>
                <a:t>and unfolded from </a:t>
              </a:r>
              <a:r>
                <a:rPr lang="en-US" sz="2000" b="1" dirty="0">
                  <a:solidFill>
                    <a:schemeClr val="tx1"/>
                  </a:solidFill>
                </a:rPr>
                <a:t>experienced hands,</a:t>
              </a:r>
            </a:p>
            <a:p>
              <a:pPr algn="ctr"/>
              <a:r>
                <a:rPr lang="en-US" sz="2000" dirty="0">
                  <a:solidFill>
                    <a:schemeClr val="tx1"/>
                  </a:solidFill>
                </a:rPr>
                <a:t>it is truly a </a:t>
              </a:r>
              <a:r>
                <a:rPr lang="en-US" sz="2000" b="1" dirty="0">
                  <a:solidFill>
                    <a:schemeClr val="tx1"/>
                  </a:solidFill>
                </a:rPr>
                <a:t>powerful tool.</a:t>
              </a:r>
              <a:endParaRPr lang="el-GR" sz="2000" b="1" dirty="0">
                <a:solidFill>
                  <a:schemeClr val="tx1"/>
                </a:solidFill>
              </a:endParaRPr>
            </a:p>
          </p:txBody>
        </p:sp>
        <p:sp>
          <p:nvSpPr>
            <p:cNvPr id="17" name="Στρογγυλεμένο ορθογώνιο 16">
              <a:hlinkClick r:id="rId12" action="ppaction://hlinksldjump"/>
            </p:cNvPr>
            <p:cNvSpPr/>
            <p:nvPr/>
          </p:nvSpPr>
          <p:spPr>
            <a:xfrm>
              <a:off x="6260359" y="4292869"/>
              <a:ext cx="1968737" cy="463895"/>
            </a:xfrm>
            <a:prstGeom prst="roundRect">
              <a:avLst/>
            </a:prstGeom>
            <a:solidFill>
              <a:srgbClr val="46E8FF"/>
            </a:solidFill>
            <a:ln w="349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ART’s  function</a:t>
              </a:r>
              <a:endParaRPr lang="el-GR" sz="2100" b="1" dirty="0">
                <a:solidFill>
                  <a:schemeClr val="tx1"/>
                </a:solidFill>
              </a:endParaRPr>
            </a:p>
          </p:txBody>
        </p:sp>
        <p:sp>
          <p:nvSpPr>
            <p:cNvPr id="22" name="Στρογγυλεμένο ορθογώνιο 21">
              <a:hlinkClick r:id="rId13" action="ppaction://hlinksldjump"/>
            </p:cNvPr>
            <p:cNvSpPr/>
            <p:nvPr/>
          </p:nvSpPr>
          <p:spPr>
            <a:xfrm>
              <a:off x="7584318" y="4855392"/>
              <a:ext cx="2970894" cy="449578"/>
            </a:xfrm>
            <a:prstGeom prst="roundRect">
              <a:avLst/>
            </a:prstGeom>
            <a:solidFill>
              <a:srgbClr val="99FF33"/>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quality of everyday life</a:t>
              </a:r>
              <a:endParaRPr lang="el-GR" sz="2200" b="1" dirty="0">
                <a:solidFill>
                  <a:schemeClr val="tx1"/>
                </a:solidFill>
              </a:endParaRPr>
            </a:p>
          </p:txBody>
        </p:sp>
        <p:pic>
          <p:nvPicPr>
            <p:cNvPr id="6" name="Εικόνα 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22494" y="2048389"/>
              <a:ext cx="1690178" cy="4374867"/>
            </a:xfrm>
            <a:prstGeom prst="rect">
              <a:avLst/>
            </a:prstGeom>
          </p:spPr>
        </p:pic>
        <p:sp>
          <p:nvSpPr>
            <p:cNvPr id="16" name="Στρογγυλεμένο ορθογώνιο 15">
              <a:hlinkClick r:id="rId13" action="ppaction://hlinksldjump"/>
            </p:cNvPr>
            <p:cNvSpPr/>
            <p:nvPr/>
          </p:nvSpPr>
          <p:spPr>
            <a:xfrm>
              <a:off x="3239156" y="1523814"/>
              <a:ext cx="1487038" cy="449578"/>
            </a:xfrm>
            <a:prstGeom prst="roundRect">
              <a:avLst/>
            </a:prstGeom>
            <a:solidFill>
              <a:srgbClr val="00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Well-being</a:t>
              </a:r>
              <a:endParaRPr lang="el-GR" sz="2100" b="1" dirty="0">
                <a:solidFill>
                  <a:schemeClr val="tx1"/>
                </a:solidFill>
              </a:endParaRPr>
            </a:p>
          </p:txBody>
        </p:sp>
        <p:pic>
          <p:nvPicPr>
            <p:cNvPr id="19" name="Εικόνα 18"/>
            <p:cNvPicPr>
              <a:picLocks noChangeAspect="1"/>
            </p:cNvPicPr>
            <p:nvPr/>
          </p:nvPicPr>
          <p:blipFill>
            <a:blip r:embed="rId15" cstate="email">
              <a:extLst>
                <a:ext uri="{BEBA8EAE-BF5A-486C-A8C5-ECC9F3942E4B}">
                  <a14:imgProps xmlns:a14="http://schemas.microsoft.com/office/drawing/2010/main">
                    <a14:imgLayer r:embed="rId16">
                      <a14:imgEffect>
                        <a14:backgroundRemoval t="7509" b="98294" l="476" r="97976">
                          <a14:foregroundMark x1="33571" y1="23379" x2="40714" y2="24915"/>
                          <a14:foregroundMark x1="8095" y1="45392" x2="25714" y2="67577"/>
                          <a14:foregroundMark x1="90833" y1="50171" x2="97143" y2="55631"/>
                        </a14:backgroundRemoval>
                      </a14:imgEffect>
                    </a14:imgLayer>
                  </a14:imgProps>
                </a:ext>
                <a:ext uri="{28A0092B-C50C-407E-A947-70E740481C1C}">
                  <a14:useLocalDpi xmlns:a14="http://schemas.microsoft.com/office/drawing/2010/main"/>
                </a:ext>
              </a:extLst>
            </a:blip>
            <a:stretch>
              <a:fillRect/>
            </a:stretch>
          </p:blipFill>
          <p:spPr>
            <a:xfrm>
              <a:off x="10180307" y="1311963"/>
              <a:ext cx="1678810" cy="1171170"/>
            </a:xfrm>
            <a:prstGeom prst="rect">
              <a:avLst/>
            </a:prstGeom>
          </p:spPr>
        </p:pic>
      </p:grpSp>
    </p:spTree>
    <p:extLst>
      <p:ext uri="{BB962C8B-B14F-4D97-AF65-F5344CB8AC3E}">
        <p14:creationId xmlns:p14="http://schemas.microsoft.com/office/powerpoint/2010/main" val="2655391503"/>
      </p:ext>
    </p:extLst>
  </p:cSld>
  <p:clrMapOvr>
    <a:masterClrMapping/>
  </p:clrMapOvr>
  <mc:AlternateContent xmlns:mc="http://schemas.openxmlformats.org/markup-compatibility/2006" xmlns:p14="http://schemas.microsoft.com/office/powerpoint/2010/main">
    <mc:Choice Requires="p14">
      <p:transition p14:dur="10" advClick="0" advTm="9500"/>
    </mc:Choice>
    <mc:Fallback xmlns="">
      <p:transition advClick="0" advTm="9500"/>
    </mc:Fallback>
  </mc:AlternateContent>
  <p:extLst>
    <p:ext uri="{E180D4A7-C9FB-4DFB-919C-405C955672EB}">
      <p14:showEvtLst xmlns:p14="http://schemas.microsoft.com/office/powerpoint/2010/main">
        <p14:playEvt time="1" objId="3"/>
        <p14:stopEvt time="14327" objId="3"/>
        <p14:playEvt time="30508" objId="4"/>
        <p14:stopEvt time="39521" objId="4"/>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grpSp>
        <p:nvGrpSpPr>
          <p:cNvPr id="4" name="Ομάδα 3"/>
          <p:cNvGrpSpPr/>
          <p:nvPr/>
        </p:nvGrpSpPr>
        <p:grpSpPr>
          <a:xfrm>
            <a:off x="-12710" y="99565"/>
            <a:ext cx="12265670" cy="6824360"/>
            <a:chOff x="-12710" y="99565"/>
            <a:chExt cx="12265670" cy="6824360"/>
          </a:xfrm>
        </p:grpSpPr>
        <p:sp>
          <p:nvSpPr>
            <p:cNvPr id="2" name="Ορθογώνιο 1"/>
            <p:cNvSpPr/>
            <p:nvPr/>
          </p:nvSpPr>
          <p:spPr>
            <a:xfrm>
              <a:off x="168166" y="424542"/>
              <a:ext cx="11782096" cy="5871454"/>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00" dirty="0">
                <a:solidFill>
                  <a:schemeClr val="tx1"/>
                </a:solidFill>
              </a:endParaRPr>
            </a:p>
            <a:p>
              <a:r>
                <a:rPr lang="en-GB" sz="1300" dirty="0">
                  <a:solidFill>
                    <a:schemeClr val="tx1"/>
                  </a:solidFill>
                </a:rPr>
                <a:t>Abramovic, M., Kaplan, J. (2016). </a:t>
              </a:r>
              <a:r>
                <a:rPr lang="en-GB" sz="1300" i="1" dirty="0">
                  <a:solidFill>
                    <a:schemeClr val="tx1"/>
                  </a:solidFill>
                </a:rPr>
                <a:t>Walk Through Walls</a:t>
              </a:r>
              <a:r>
                <a:rPr lang="en-GB" sz="1300" dirty="0">
                  <a:solidFill>
                    <a:schemeClr val="tx1"/>
                  </a:solidFill>
                </a:rPr>
                <a:t>. U.S.: </a:t>
              </a:r>
              <a:r>
                <a:rPr lang="en-US" sz="1300" dirty="0">
                  <a:solidFill>
                    <a:schemeClr val="tx1"/>
                  </a:solidFill>
                </a:rPr>
                <a:t>Crown Archetype</a:t>
              </a:r>
              <a:endParaRPr lang="en-GB" sz="1300" dirty="0">
                <a:solidFill>
                  <a:schemeClr val="tx1"/>
                </a:solidFill>
              </a:endParaRPr>
            </a:p>
            <a:p>
              <a:endParaRPr lang="en-GB" sz="600" dirty="0">
                <a:solidFill>
                  <a:schemeClr val="tx1"/>
                </a:solidFill>
              </a:endParaRPr>
            </a:p>
            <a:p>
              <a:r>
                <a:rPr lang="en-GB" sz="1300" dirty="0">
                  <a:solidFill>
                    <a:schemeClr val="tx1"/>
                  </a:solidFill>
                </a:rPr>
                <a:t>Adorno, T. (2000). </a:t>
              </a:r>
              <a:r>
                <a:rPr lang="en-US" sz="1300" i="1" dirty="0">
                  <a:solidFill>
                    <a:schemeClr val="tx1"/>
                  </a:solidFill>
                </a:rPr>
                <a:t>Résumé über Kulturindustrie. </a:t>
              </a:r>
              <a:r>
                <a:rPr lang="el-GR" sz="1300" i="1" dirty="0">
                  <a:solidFill>
                    <a:schemeClr val="tx1"/>
                  </a:solidFill>
                </a:rPr>
                <a:t>Μτφρ. Λ. Αναγνώστου. Αθήνα</a:t>
              </a:r>
              <a:r>
                <a:rPr lang="en-US" sz="1300" i="1" dirty="0">
                  <a:solidFill>
                    <a:schemeClr val="tx1"/>
                  </a:solidFill>
                </a:rPr>
                <a:t>: </a:t>
              </a:r>
              <a:r>
                <a:rPr lang="el-GR" sz="1300" i="1" dirty="0">
                  <a:solidFill>
                    <a:schemeClr val="tx1"/>
                  </a:solidFill>
                </a:rPr>
                <a:t>Αλεξάνδρεια</a:t>
              </a:r>
              <a:endParaRPr lang="en-US" sz="1300" i="1" dirty="0">
                <a:solidFill>
                  <a:schemeClr val="tx1"/>
                </a:solidFill>
              </a:endParaRPr>
            </a:p>
            <a:p>
              <a:endParaRPr lang="el-GR" sz="500" dirty="0">
                <a:solidFill>
                  <a:schemeClr val="tx1"/>
                </a:solidFill>
              </a:endParaRPr>
            </a:p>
            <a:p>
              <a:r>
                <a:rPr lang="en-US" sz="1300" i="1" dirty="0">
                  <a:solidFill>
                    <a:schemeClr val="tx1"/>
                  </a:solidFill>
                </a:rPr>
                <a:t>Alberti,  L. B , </a:t>
              </a:r>
              <a:r>
                <a:rPr lang="en-US" sz="1300" dirty="0">
                  <a:solidFill>
                    <a:schemeClr val="tx1"/>
                  </a:solidFill>
                </a:rPr>
                <a:t>Baudelaire C. Bellori, G. P., Blake, W., Delacroix, E., Diderot, D., Dürer, A., Fuseli, H., Goethe J. S. (von)., Kant, I., Piles, R. (de)., Poussin, N., Proudhon, P.-J., Richardson, J., Riegl, A., Ruskin, J., Schopenhaouer, A., Wagner, R., Wilde, O., Winckelmann, J.J. (2014). </a:t>
              </a:r>
              <a:r>
                <a:rPr lang="en-US" sz="1300" i="1" dirty="0">
                  <a:solidFill>
                    <a:schemeClr val="tx1"/>
                  </a:solidFill>
                </a:rPr>
                <a:t>Art and Creativity –an Anthology</a:t>
              </a:r>
              <a:r>
                <a:rPr lang="en-US" sz="1300" dirty="0">
                  <a:solidFill>
                    <a:schemeClr val="tx1"/>
                  </a:solidFill>
                </a:rPr>
                <a:t>. </a:t>
              </a:r>
              <a:r>
                <a:rPr lang="el-GR" sz="1300" dirty="0">
                  <a:solidFill>
                    <a:schemeClr val="tx1"/>
                  </a:solidFill>
                </a:rPr>
                <a:t>Αθήνα</a:t>
              </a:r>
              <a:r>
                <a:rPr lang="en-US" sz="1300" dirty="0">
                  <a:solidFill>
                    <a:schemeClr val="tx1"/>
                  </a:solidFill>
                </a:rPr>
                <a:t>: Ed. K. </a:t>
              </a:r>
              <a:r>
                <a:rPr lang="el-GR" sz="1300" dirty="0">
                  <a:solidFill>
                    <a:schemeClr val="tx1"/>
                  </a:solidFill>
                </a:rPr>
                <a:t>Βασιλείου </a:t>
              </a:r>
              <a:r>
                <a:rPr lang="el-GR" sz="1200" dirty="0">
                  <a:solidFill>
                    <a:schemeClr val="tx1"/>
                  </a:solidFill>
                </a:rPr>
                <a:t>ΠΛΕΘΡΟΝ</a:t>
              </a:r>
              <a:endParaRPr lang="en-US" sz="1200" dirty="0">
                <a:solidFill>
                  <a:schemeClr val="tx1"/>
                </a:solidFill>
              </a:endParaRPr>
            </a:p>
            <a:p>
              <a:endParaRPr lang="el-GR" sz="500" dirty="0">
                <a:solidFill>
                  <a:schemeClr val="tx1"/>
                </a:solidFill>
              </a:endParaRPr>
            </a:p>
            <a:p>
              <a:r>
                <a:rPr lang="en-GB" sz="1300" dirty="0">
                  <a:solidFill>
                    <a:schemeClr val="tx1"/>
                  </a:solidFill>
                </a:rPr>
                <a:t>Arendt</a:t>
              </a:r>
              <a:r>
                <a:rPr lang="en-US" sz="1300" dirty="0">
                  <a:solidFill>
                    <a:schemeClr val="tx1"/>
                  </a:solidFill>
                </a:rPr>
                <a:t>, </a:t>
              </a:r>
              <a:r>
                <a:rPr lang="en-GB" sz="1300" dirty="0">
                  <a:solidFill>
                    <a:schemeClr val="tx1"/>
                  </a:solidFill>
                </a:rPr>
                <a:t>H</a:t>
              </a:r>
              <a:r>
                <a:rPr lang="en-US" sz="1300" dirty="0">
                  <a:solidFill>
                    <a:schemeClr val="tx1"/>
                  </a:solidFill>
                </a:rPr>
                <a:t>. (2012). </a:t>
              </a:r>
              <a:r>
                <a:rPr lang="en-US" sz="1300" i="1" dirty="0">
                  <a:solidFill>
                    <a:schemeClr val="tx1"/>
                  </a:solidFill>
                </a:rPr>
                <a:t>Crice de la culture</a:t>
              </a:r>
              <a:r>
                <a:rPr lang="en-US" sz="1300" dirty="0">
                  <a:solidFill>
                    <a:schemeClr val="tx1"/>
                  </a:solidFill>
                </a:rPr>
                <a:t>. </a:t>
              </a:r>
              <a:r>
                <a:rPr lang="el-GR" sz="1300" i="1" dirty="0">
                  <a:solidFill>
                    <a:schemeClr val="tx1"/>
                  </a:solidFill>
                </a:rPr>
                <a:t>Η Κρίση της Κουλτούρας και άλλα κείμενα</a:t>
              </a:r>
              <a:r>
                <a:rPr lang="el-GR" sz="1300" dirty="0">
                  <a:solidFill>
                    <a:schemeClr val="tx1"/>
                  </a:solidFill>
                </a:rPr>
                <a:t>. Μτφρ. Γ.Ν. Μέρτικας. Αθήνα: </a:t>
              </a:r>
              <a:r>
                <a:rPr lang="el-GR" sz="1200" dirty="0">
                  <a:solidFill>
                    <a:schemeClr val="tx1"/>
                  </a:solidFill>
                </a:rPr>
                <a:t>ΣΤΑΣΕΙ ΕΚΠΙΠΤΟΝΤΕΣ</a:t>
              </a:r>
              <a:endParaRPr lang="en-US" sz="1200" dirty="0">
                <a:solidFill>
                  <a:schemeClr val="tx1"/>
                </a:solidFill>
              </a:endParaRPr>
            </a:p>
            <a:p>
              <a:endParaRPr lang="el-GR" sz="600" dirty="0">
                <a:solidFill>
                  <a:schemeClr val="tx1"/>
                </a:solidFill>
              </a:endParaRPr>
            </a:p>
            <a:p>
              <a:r>
                <a:rPr lang="en-GB" sz="1300" dirty="0">
                  <a:solidFill>
                    <a:schemeClr val="tx1"/>
                  </a:solidFill>
                </a:rPr>
                <a:t>Arnheim</a:t>
              </a:r>
              <a:r>
                <a:rPr lang="en-US" sz="1300" dirty="0">
                  <a:solidFill>
                    <a:schemeClr val="tx1"/>
                  </a:solidFill>
                </a:rPr>
                <a:t>, </a:t>
              </a:r>
              <a:r>
                <a:rPr lang="en-GB" sz="1300" dirty="0">
                  <a:solidFill>
                    <a:schemeClr val="tx1"/>
                  </a:solidFill>
                </a:rPr>
                <a:t>R</a:t>
              </a:r>
              <a:r>
                <a:rPr lang="en-US" sz="1300" dirty="0">
                  <a:solidFill>
                    <a:schemeClr val="tx1"/>
                  </a:solidFill>
                </a:rPr>
                <a:t>. (2005). </a:t>
              </a:r>
              <a:r>
                <a:rPr lang="en-GB" sz="1300" i="1" dirty="0">
                  <a:solidFill>
                    <a:schemeClr val="tx1"/>
                  </a:solidFill>
                </a:rPr>
                <a:t>ART and VISUAL PERCEPTION</a:t>
              </a:r>
              <a:r>
                <a:rPr lang="en-US" sz="1300" i="1" dirty="0">
                  <a:solidFill>
                    <a:schemeClr val="tx1"/>
                  </a:solidFill>
                </a:rPr>
                <a:t> : A Psychology of the Creative Eye</a:t>
              </a:r>
              <a:r>
                <a:rPr lang="en-GB" sz="1300" dirty="0">
                  <a:solidFill>
                    <a:schemeClr val="tx1"/>
                  </a:solidFill>
                </a:rPr>
                <a:t>.</a:t>
              </a:r>
              <a:r>
                <a:rPr lang="en-US" sz="1300" i="1" dirty="0">
                  <a:solidFill>
                    <a:schemeClr val="tx1"/>
                  </a:solidFill>
                </a:rPr>
                <a:t>.</a:t>
              </a:r>
              <a:r>
                <a:rPr lang="en-GB" sz="1300" dirty="0">
                  <a:solidFill>
                    <a:schemeClr val="tx1"/>
                  </a:solidFill>
                </a:rPr>
                <a:t> (</a:t>
              </a:r>
              <a:r>
                <a:rPr lang="el-GR" sz="1300" dirty="0">
                  <a:solidFill>
                    <a:schemeClr val="tx1"/>
                  </a:solidFill>
                </a:rPr>
                <a:t>Γ</a:t>
              </a:r>
              <a:r>
                <a:rPr lang="en-GB" sz="1300" dirty="0">
                  <a:solidFill>
                    <a:schemeClr val="tx1"/>
                  </a:solidFill>
                </a:rPr>
                <a:t>’ </a:t>
              </a:r>
              <a:r>
                <a:rPr lang="el-GR" sz="1300" dirty="0">
                  <a:solidFill>
                    <a:schemeClr val="tx1"/>
                  </a:solidFill>
                </a:rPr>
                <a:t>έκδοση</a:t>
              </a:r>
              <a:r>
                <a:rPr lang="en-GB" sz="1300" dirty="0">
                  <a:solidFill>
                    <a:schemeClr val="tx1"/>
                  </a:solidFill>
                </a:rPr>
                <a:t>). </a:t>
              </a:r>
              <a:r>
                <a:rPr lang="el-GR" sz="1300" dirty="0">
                  <a:solidFill>
                    <a:schemeClr val="tx1"/>
                  </a:solidFill>
                </a:rPr>
                <a:t>Μτφρ</a:t>
              </a:r>
              <a:r>
                <a:rPr lang="en-GB" sz="1300" dirty="0">
                  <a:solidFill>
                    <a:schemeClr val="tx1"/>
                  </a:solidFill>
                </a:rPr>
                <a:t>. </a:t>
              </a:r>
              <a:r>
                <a:rPr lang="el-GR" sz="1300" dirty="0">
                  <a:solidFill>
                    <a:schemeClr val="tx1"/>
                  </a:solidFill>
                </a:rPr>
                <a:t>Ι</a:t>
              </a:r>
              <a:r>
                <a:rPr lang="en-GB" sz="1300" dirty="0">
                  <a:solidFill>
                    <a:schemeClr val="tx1"/>
                  </a:solidFill>
                </a:rPr>
                <a:t>. </a:t>
              </a:r>
              <a:r>
                <a:rPr lang="el-GR" sz="1300" dirty="0">
                  <a:solidFill>
                    <a:schemeClr val="tx1"/>
                  </a:solidFill>
                </a:rPr>
                <a:t>Ποταμιάνος</a:t>
              </a:r>
              <a:r>
                <a:rPr lang="en-GB" sz="1300" dirty="0">
                  <a:solidFill>
                    <a:schemeClr val="tx1"/>
                  </a:solidFill>
                </a:rPr>
                <a:t>. </a:t>
              </a:r>
              <a:r>
                <a:rPr lang="el-GR" sz="1300" dirty="0">
                  <a:solidFill>
                    <a:schemeClr val="tx1"/>
                  </a:solidFill>
                </a:rPr>
                <a:t>Αθήνα</a:t>
              </a:r>
              <a:r>
                <a:rPr lang="en-US" sz="1300" dirty="0">
                  <a:solidFill>
                    <a:schemeClr val="tx1"/>
                  </a:solidFill>
                </a:rPr>
                <a:t>: </a:t>
              </a:r>
              <a:r>
                <a:rPr lang="el-GR" sz="1300" dirty="0">
                  <a:solidFill>
                    <a:schemeClr val="tx1"/>
                  </a:solidFill>
                </a:rPr>
                <a:t>ΘΕΜΕΛΙΟ</a:t>
              </a:r>
            </a:p>
            <a:p>
              <a:endParaRPr lang="el-GR" sz="600" dirty="0">
                <a:solidFill>
                  <a:schemeClr val="tx1"/>
                </a:solidFill>
              </a:endParaRPr>
            </a:p>
            <a:p>
              <a:r>
                <a:rPr lang="en-GB" sz="1300" dirty="0">
                  <a:solidFill>
                    <a:schemeClr val="tx1"/>
                  </a:solidFill>
                </a:rPr>
                <a:t>Arnheim, R. (200</a:t>
              </a:r>
              <a:r>
                <a:rPr lang="el-GR" sz="1300" dirty="0">
                  <a:solidFill>
                    <a:schemeClr val="tx1"/>
                  </a:solidFill>
                </a:rPr>
                <a:t>3</a:t>
              </a:r>
              <a:r>
                <a:rPr lang="en-GB" sz="1300" dirty="0">
                  <a:solidFill>
                    <a:schemeClr val="tx1"/>
                  </a:solidFill>
                </a:rPr>
                <a:t>)</a:t>
              </a:r>
              <a:r>
                <a:rPr lang="en-US" sz="1300" dirty="0">
                  <a:solidFill>
                    <a:schemeClr val="tx1"/>
                  </a:solidFill>
                </a:rPr>
                <a:t>. </a:t>
              </a:r>
              <a:r>
                <a:rPr lang="en-US" sz="1300" i="1" dirty="0">
                  <a:solidFill>
                    <a:schemeClr val="tx1"/>
                  </a:solidFill>
                </a:rPr>
                <a:t>ENTROPY &amp; ART </a:t>
              </a:r>
              <a:r>
                <a:rPr lang="en-US" sz="1100" i="1" dirty="0">
                  <a:solidFill>
                    <a:schemeClr val="tx1"/>
                  </a:solidFill>
                </a:rPr>
                <a:t>AN ESSAY ON DISORDER &amp; ORDER</a:t>
              </a:r>
              <a:r>
                <a:rPr lang="en-GB" sz="1300" dirty="0">
                  <a:solidFill>
                    <a:schemeClr val="tx1"/>
                  </a:solidFill>
                </a:rPr>
                <a:t>. </a:t>
              </a:r>
              <a:r>
                <a:rPr lang="el-GR" sz="1300" dirty="0">
                  <a:solidFill>
                    <a:schemeClr val="tx1"/>
                  </a:solidFill>
                </a:rPr>
                <a:t>Μτφρ</a:t>
              </a:r>
              <a:r>
                <a:rPr lang="en-US" sz="1300" dirty="0">
                  <a:solidFill>
                    <a:schemeClr val="tx1"/>
                  </a:solidFill>
                </a:rPr>
                <a:t>. </a:t>
              </a:r>
              <a:r>
                <a:rPr lang="el-GR" sz="1300" dirty="0">
                  <a:solidFill>
                    <a:schemeClr val="tx1"/>
                  </a:solidFill>
                </a:rPr>
                <a:t>Ι</a:t>
              </a:r>
              <a:r>
                <a:rPr lang="en-US" sz="1300" dirty="0">
                  <a:solidFill>
                    <a:schemeClr val="tx1"/>
                  </a:solidFill>
                </a:rPr>
                <a:t>. </a:t>
              </a:r>
              <a:r>
                <a:rPr lang="el-GR" sz="1300" dirty="0">
                  <a:solidFill>
                    <a:schemeClr val="tx1"/>
                  </a:solidFill>
                </a:rPr>
                <a:t>Ποταμιάνος</a:t>
              </a:r>
              <a:r>
                <a:rPr lang="en-US" sz="1300" dirty="0">
                  <a:solidFill>
                    <a:schemeClr val="tx1"/>
                  </a:solidFill>
                </a:rPr>
                <a:t>. Ed. </a:t>
              </a:r>
              <a:r>
                <a:rPr lang="el-GR" sz="1300" dirty="0">
                  <a:solidFill>
                    <a:schemeClr val="tx1"/>
                  </a:solidFill>
                </a:rPr>
                <a:t>Ι</a:t>
              </a:r>
              <a:r>
                <a:rPr lang="en-US" sz="1300" dirty="0">
                  <a:solidFill>
                    <a:schemeClr val="tx1"/>
                  </a:solidFill>
                </a:rPr>
                <a:t>. </a:t>
              </a:r>
              <a:r>
                <a:rPr lang="el-GR" sz="1300" dirty="0">
                  <a:solidFill>
                    <a:schemeClr val="tx1"/>
                  </a:solidFill>
                </a:rPr>
                <a:t>Ποταμιάνος</a:t>
              </a:r>
              <a:r>
                <a:rPr lang="en-US" sz="1300" dirty="0">
                  <a:solidFill>
                    <a:schemeClr val="tx1"/>
                  </a:solidFill>
                </a:rPr>
                <a:t>, </a:t>
              </a:r>
              <a:r>
                <a:rPr lang="el-GR" sz="1300" dirty="0">
                  <a:solidFill>
                    <a:schemeClr val="tx1"/>
                  </a:solidFill>
                </a:rPr>
                <a:t>Γ</a:t>
              </a:r>
              <a:r>
                <a:rPr lang="en-US" sz="1300" dirty="0">
                  <a:solidFill>
                    <a:schemeClr val="tx1"/>
                  </a:solidFill>
                </a:rPr>
                <a:t>. </a:t>
              </a:r>
              <a:r>
                <a:rPr lang="el-GR" sz="1300" dirty="0">
                  <a:solidFill>
                    <a:schemeClr val="tx1"/>
                  </a:solidFill>
                </a:rPr>
                <a:t>Βρυώνη Θεσσαλονίκη</a:t>
              </a:r>
              <a:r>
                <a:rPr lang="en-US" sz="1300" dirty="0">
                  <a:solidFill>
                    <a:schemeClr val="tx1"/>
                  </a:solidFill>
                </a:rPr>
                <a:t>: </a:t>
              </a:r>
              <a:r>
                <a:rPr lang="en-GB" sz="1300" dirty="0">
                  <a:solidFill>
                    <a:schemeClr val="tx1"/>
                  </a:solidFill>
                </a:rPr>
                <a:t>UNIVERSITY STUDIO PRESS AE.</a:t>
              </a:r>
            </a:p>
            <a:p>
              <a:endParaRPr lang="el-GR" sz="600" dirty="0">
                <a:solidFill>
                  <a:schemeClr val="tx1"/>
                </a:solidFill>
              </a:endParaRPr>
            </a:p>
            <a:p>
              <a:r>
                <a:rPr lang="en-GB" sz="1300" dirty="0">
                  <a:solidFill>
                    <a:schemeClr val="tx1"/>
                  </a:solidFill>
                </a:rPr>
                <a:t>Arnheim, R. (2007)</a:t>
              </a:r>
              <a:r>
                <a:rPr lang="en-US" sz="1300" dirty="0">
                  <a:solidFill>
                    <a:schemeClr val="tx1"/>
                  </a:solidFill>
                </a:rPr>
                <a:t>. </a:t>
              </a:r>
              <a:r>
                <a:rPr lang="en-GB" sz="1300" i="1" dirty="0">
                  <a:solidFill>
                    <a:schemeClr val="tx1"/>
                  </a:solidFill>
                </a:rPr>
                <a:t>VISUAL THINKING</a:t>
              </a:r>
              <a:r>
                <a:rPr lang="en-GB" sz="1300" dirty="0">
                  <a:solidFill>
                    <a:schemeClr val="tx1"/>
                  </a:solidFill>
                </a:rPr>
                <a:t>. </a:t>
              </a:r>
              <a:r>
                <a:rPr lang="el-GR" sz="1300" dirty="0">
                  <a:solidFill>
                    <a:schemeClr val="tx1"/>
                  </a:solidFill>
                </a:rPr>
                <a:t>Μτφρ</a:t>
              </a:r>
              <a:r>
                <a:rPr lang="en-US" sz="1300" dirty="0">
                  <a:solidFill>
                    <a:schemeClr val="tx1"/>
                  </a:solidFill>
                </a:rPr>
                <a:t>. </a:t>
              </a:r>
              <a:r>
                <a:rPr lang="el-GR" sz="1300" dirty="0">
                  <a:solidFill>
                    <a:schemeClr val="tx1"/>
                  </a:solidFill>
                </a:rPr>
                <a:t>Ι</a:t>
              </a:r>
              <a:r>
                <a:rPr lang="en-US" sz="1300" dirty="0">
                  <a:solidFill>
                    <a:schemeClr val="tx1"/>
                  </a:solidFill>
                </a:rPr>
                <a:t>. </a:t>
              </a:r>
              <a:r>
                <a:rPr lang="el-GR" sz="1300" dirty="0">
                  <a:solidFill>
                    <a:schemeClr val="tx1"/>
                  </a:solidFill>
                </a:rPr>
                <a:t>Ποταμιάνος</a:t>
              </a:r>
              <a:r>
                <a:rPr lang="en-US" sz="1300" dirty="0">
                  <a:solidFill>
                    <a:schemeClr val="tx1"/>
                  </a:solidFill>
                </a:rPr>
                <a:t>, </a:t>
              </a:r>
              <a:r>
                <a:rPr lang="el-GR" sz="1300" dirty="0">
                  <a:solidFill>
                    <a:schemeClr val="tx1"/>
                  </a:solidFill>
                </a:rPr>
                <a:t>Γ</a:t>
              </a:r>
              <a:r>
                <a:rPr lang="en-US" sz="1300" dirty="0">
                  <a:solidFill>
                    <a:schemeClr val="tx1"/>
                  </a:solidFill>
                </a:rPr>
                <a:t>. </a:t>
              </a:r>
              <a:r>
                <a:rPr lang="el-GR" sz="1300" dirty="0">
                  <a:solidFill>
                    <a:schemeClr val="tx1"/>
                  </a:solidFill>
                </a:rPr>
                <a:t>Βρυώνη</a:t>
              </a:r>
              <a:r>
                <a:rPr lang="en-US" sz="1300" dirty="0">
                  <a:solidFill>
                    <a:schemeClr val="tx1"/>
                  </a:solidFill>
                </a:rPr>
                <a:t>. </a:t>
              </a:r>
              <a:r>
                <a:rPr lang="el-GR" sz="1300" dirty="0">
                  <a:solidFill>
                    <a:schemeClr val="tx1"/>
                  </a:solidFill>
                </a:rPr>
                <a:t>Θεσσαλονίκη</a:t>
              </a:r>
              <a:r>
                <a:rPr lang="en-US" sz="1300" dirty="0">
                  <a:solidFill>
                    <a:schemeClr val="tx1"/>
                  </a:solidFill>
                </a:rPr>
                <a:t>: </a:t>
              </a:r>
              <a:r>
                <a:rPr lang="en-GB" sz="1300" dirty="0">
                  <a:solidFill>
                    <a:schemeClr val="tx1"/>
                  </a:solidFill>
                </a:rPr>
                <a:t>UNIVERSITY STUDIO PRESS AE.</a:t>
              </a:r>
            </a:p>
            <a:p>
              <a:endParaRPr lang="en-GB" sz="600" dirty="0">
                <a:solidFill>
                  <a:schemeClr val="tx1"/>
                </a:solidFill>
              </a:endParaRPr>
            </a:p>
            <a:p>
              <a:pPr>
                <a:defRPr/>
              </a:pPr>
              <a:r>
                <a:rPr lang="en-US" altLang="el-GR" sz="1300" dirty="0">
                  <a:solidFill>
                    <a:schemeClr val="tx1"/>
                  </a:solidFill>
                  <a:ea typeface="Times New Roman" panose="02020603050405020304" pitchFamily="18" charset="0"/>
                </a:rPr>
                <a:t>Aristotle </a:t>
              </a:r>
              <a:r>
                <a:rPr lang="en-US" altLang="el-GR" sz="1300" i="1" dirty="0">
                  <a:solidFill>
                    <a:schemeClr val="tx1"/>
                  </a:solidFill>
                  <a:ea typeface="Times New Roman" panose="02020603050405020304" pitchFamily="18" charset="0"/>
                </a:rPr>
                <a:t>Nikomachean Ethics</a:t>
              </a:r>
              <a:r>
                <a:rPr lang="el-GR" altLang="el-GR" sz="1300" dirty="0">
                  <a:solidFill>
                    <a:schemeClr val="tx1"/>
                  </a:solidFill>
                  <a:ea typeface="Times New Roman" panose="02020603050405020304" pitchFamily="18" charset="0"/>
                </a:rPr>
                <a:t> </a:t>
              </a:r>
              <a:r>
                <a:rPr lang="el-GR" altLang="el-GR" sz="1000" dirty="0">
                  <a:solidFill>
                    <a:schemeClr val="tx1"/>
                  </a:solidFill>
                  <a:ea typeface="Times New Roman" panose="02020603050405020304" pitchFamily="18" charset="0"/>
                </a:rPr>
                <a:t>[</a:t>
              </a:r>
              <a:r>
                <a:rPr lang="el-GR" sz="1000" i="1" dirty="0">
                  <a:solidFill>
                    <a:schemeClr val="tx1"/>
                  </a:solidFill>
                  <a:ea typeface="Times New Roman" panose="02020603050405020304" pitchFamily="18" charset="0"/>
                </a:rPr>
                <a:t>Ἠθικὰ Νικομάχεια</a:t>
              </a:r>
              <a:r>
                <a:rPr lang="el-GR" altLang="el-GR" sz="1000" dirty="0">
                  <a:solidFill>
                    <a:schemeClr val="tx1"/>
                  </a:solidFill>
                  <a:ea typeface="Times New Roman" panose="02020603050405020304" pitchFamily="18" charset="0"/>
                </a:rPr>
                <a:t>]</a:t>
              </a:r>
              <a:r>
                <a:rPr lang="en-US" altLang="el-GR" sz="1000" dirty="0">
                  <a:solidFill>
                    <a:schemeClr val="tx1"/>
                  </a:solidFill>
                  <a:ea typeface="Times New Roman" panose="02020603050405020304" pitchFamily="18" charset="0"/>
                </a:rPr>
                <a:t> </a:t>
              </a:r>
              <a:r>
                <a:rPr lang="el-GR" sz="1300" dirty="0">
                  <a:solidFill>
                    <a:schemeClr val="tx1"/>
                  </a:solidFill>
                  <a:ea typeface="Times New Roman" panose="02020603050405020304" pitchFamily="18" charset="0"/>
                </a:rPr>
                <a:t>(</a:t>
              </a:r>
              <a:r>
                <a:rPr lang="el-GR" sz="1300" dirty="0">
                  <a:solidFill>
                    <a:schemeClr val="tx1"/>
                  </a:solidFill>
                </a:rPr>
                <a:t>1098</a:t>
              </a:r>
              <a:r>
                <a:rPr lang="en-US" sz="1300" dirty="0">
                  <a:solidFill>
                    <a:schemeClr val="tx1"/>
                  </a:solidFill>
                </a:rPr>
                <a:t>b-1099b). Retrieved from</a:t>
              </a:r>
              <a:r>
                <a:rPr lang="en-US" sz="1150" dirty="0">
                  <a:solidFill>
                    <a:schemeClr val="tx1"/>
                  </a:solidFill>
                </a:rPr>
                <a:t>:</a:t>
              </a:r>
              <a:r>
                <a:rPr lang="el-GR" sz="1150" dirty="0">
                  <a:solidFill>
                    <a:schemeClr val="tx1"/>
                  </a:solidFill>
                </a:rPr>
                <a:t>  </a:t>
              </a:r>
              <a:r>
                <a:rPr lang="en-US" sz="1150" dirty="0">
                  <a:solidFill>
                    <a:schemeClr val="tx1"/>
                  </a:solidFill>
                  <a:hlinkClick r:id="rId2"/>
                </a:rPr>
                <a:t>https://www.greek-language.gr/digitalResources/ancient_greek/library/browse.html?text_id=78&amp;page=8</a:t>
              </a:r>
              <a:endParaRPr lang="en-US" sz="1150" dirty="0">
                <a:solidFill>
                  <a:schemeClr val="tx1"/>
                </a:solidFill>
              </a:endParaRPr>
            </a:p>
            <a:p>
              <a:endParaRPr lang="en-GB" sz="600" dirty="0">
                <a:solidFill>
                  <a:schemeClr val="tx1"/>
                </a:solidFill>
              </a:endParaRPr>
            </a:p>
            <a:p>
              <a:r>
                <a:rPr lang="en-GB" sz="1300" dirty="0">
                  <a:solidFill>
                    <a:schemeClr val="tx1"/>
                  </a:solidFill>
                </a:rPr>
                <a:t>Aristotele. (1994) On Interpretation.-- </a:t>
              </a:r>
              <a:r>
                <a:rPr lang="el-GR" sz="1300" dirty="0">
                  <a:solidFill>
                    <a:schemeClr val="tx1"/>
                  </a:solidFill>
                </a:rPr>
                <a:t>Περί Ερμηνείας</a:t>
              </a:r>
              <a:r>
                <a:rPr lang="en-GB" sz="1300" dirty="0">
                  <a:solidFill>
                    <a:schemeClr val="tx1"/>
                  </a:solidFill>
                </a:rPr>
                <a:t>,  </a:t>
              </a:r>
              <a:r>
                <a:rPr lang="el-GR" sz="1300" dirty="0">
                  <a:solidFill>
                    <a:schemeClr val="tx1"/>
                  </a:solidFill>
                </a:rPr>
                <a:t>εκ</a:t>
              </a:r>
              <a:r>
                <a:rPr lang="en-GB" sz="1300" dirty="0">
                  <a:solidFill>
                    <a:schemeClr val="tx1"/>
                  </a:solidFill>
                </a:rPr>
                <a:t>. Ο. </a:t>
              </a:r>
              <a:r>
                <a:rPr lang="el-GR" sz="1300" dirty="0">
                  <a:solidFill>
                    <a:schemeClr val="tx1"/>
                  </a:solidFill>
                </a:rPr>
                <a:t>Χατζόπουλος</a:t>
              </a:r>
              <a:r>
                <a:rPr lang="en-GB" sz="1300" dirty="0">
                  <a:solidFill>
                    <a:schemeClr val="tx1"/>
                  </a:solidFill>
                </a:rPr>
                <a:t>, Κάκτος, </a:t>
              </a:r>
              <a:r>
                <a:rPr lang="el-GR" sz="1300" dirty="0">
                  <a:solidFill>
                    <a:schemeClr val="tx1"/>
                  </a:solidFill>
                </a:rPr>
                <a:t>ΑΘΗΝΑ</a:t>
              </a:r>
              <a:endParaRPr lang="en-US" sz="1300" dirty="0">
                <a:solidFill>
                  <a:schemeClr val="tx1"/>
                </a:solidFill>
              </a:endParaRPr>
            </a:p>
            <a:p>
              <a:endParaRPr lang="en-US" altLang="el-GR" sz="600" dirty="0">
                <a:solidFill>
                  <a:schemeClr val="tx1"/>
                </a:solidFill>
                <a:ea typeface="Times New Roman" panose="02020603050405020304" pitchFamily="18" charset="0"/>
              </a:endParaRPr>
            </a:p>
            <a:p>
              <a:r>
                <a:rPr lang="en-US" altLang="el-GR" sz="1300" dirty="0">
                  <a:solidFill>
                    <a:schemeClr val="tx1"/>
                  </a:solidFill>
                  <a:ea typeface="Times New Roman" panose="02020603050405020304" pitchFamily="18" charset="0"/>
                </a:rPr>
                <a:t>Aristotle. </a:t>
              </a:r>
              <a:r>
                <a:rPr lang="en-US" sz="1300" i="1" dirty="0">
                  <a:solidFill>
                    <a:schemeClr val="tx1"/>
                  </a:solidFill>
                  <a:ea typeface="Times New Roman" panose="02020603050405020304" pitchFamily="18" charset="0"/>
                </a:rPr>
                <a:t>Poetics</a:t>
              </a:r>
              <a:r>
                <a:rPr lang="en-US" sz="1300" dirty="0">
                  <a:solidFill>
                    <a:schemeClr val="tx1"/>
                  </a:solidFill>
                  <a:ea typeface="Times New Roman" panose="02020603050405020304" pitchFamily="18" charset="0"/>
                </a:rPr>
                <a:t> </a:t>
              </a:r>
              <a:r>
                <a:rPr lang="el-GR" altLang="el-GR" sz="1000" dirty="0">
                  <a:solidFill>
                    <a:schemeClr val="tx1"/>
                  </a:solidFill>
                  <a:ea typeface="Times New Roman" panose="02020603050405020304" pitchFamily="18" charset="0"/>
                </a:rPr>
                <a:t>[</a:t>
              </a:r>
              <a:r>
                <a:rPr lang="el-GR" sz="1000" i="1" dirty="0">
                  <a:solidFill>
                    <a:schemeClr val="tx1"/>
                  </a:solidFill>
                  <a:ea typeface="Times New Roman" panose="02020603050405020304" pitchFamily="18" charset="0"/>
                </a:rPr>
                <a:t>Ποιητική</a:t>
              </a:r>
              <a:r>
                <a:rPr lang="el-GR" sz="1000" dirty="0">
                  <a:solidFill>
                    <a:schemeClr val="tx1"/>
                  </a:solidFill>
                  <a:ea typeface="Times New Roman" panose="02020603050405020304" pitchFamily="18" charset="0"/>
                </a:rPr>
                <a:t>] </a:t>
              </a:r>
              <a:r>
                <a:rPr lang="el-GR" sz="1300" dirty="0">
                  <a:solidFill>
                    <a:schemeClr val="tx1"/>
                  </a:solidFill>
                  <a:ea typeface="Times New Roman" panose="02020603050405020304" pitchFamily="18" charset="0"/>
                </a:rPr>
                <a:t>(1448</a:t>
              </a:r>
              <a:r>
                <a:rPr lang="en-US" sz="1300" dirty="0">
                  <a:solidFill>
                    <a:schemeClr val="tx1"/>
                  </a:solidFill>
                  <a:ea typeface="Times New Roman" panose="02020603050405020304" pitchFamily="18" charset="0"/>
                </a:rPr>
                <a:t>b-24 </a:t>
              </a:r>
              <a:r>
                <a:rPr lang="el-GR" sz="1300" dirty="0">
                  <a:solidFill>
                    <a:schemeClr val="tx1"/>
                  </a:solidFill>
                  <a:ea typeface="Times New Roman" panose="02020603050405020304" pitchFamily="18" charset="0"/>
                </a:rPr>
                <a:t>κ.ε)</a:t>
              </a:r>
              <a:r>
                <a:rPr lang="en-US" sz="1300" dirty="0">
                  <a:solidFill>
                    <a:schemeClr val="tx1"/>
                  </a:solidFill>
                  <a:ea typeface="Times New Roman" panose="02020603050405020304" pitchFamily="18" charset="0"/>
                </a:rPr>
                <a:t>.</a:t>
              </a:r>
              <a:r>
                <a:rPr lang="el-GR" sz="1300" dirty="0">
                  <a:solidFill>
                    <a:schemeClr val="tx1"/>
                  </a:solidFill>
                  <a:ea typeface="Times New Roman" panose="02020603050405020304" pitchFamily="18" charset="0"/>
                </a:rPr>
                <a:t> </a:t>
              </a:r>
              <a:r>
                <a:rPr lang="en-US" sz="1300" dirty="0">
                  <a:solidFill>
                    <a:schemeClr val="tx1"/>
                  </a:solidFill>
                </a:rPr>
                <a:t>Retrieved from: </a:t>
              </a:r>
              <a:r>
                <a:rPr lang="en-US" sz="1300" dirty="0">
                  <a:solidFill>
                    <a:schemeClr val="tx1"/>
                  </a:solidFill>
                  <a:ea typeface="Times New Roman" panose="02020603050405020304" pitchFamily="18" charset="0"/>
                  <a:hlinkClick r:id="rId3"/>
                </a:rPr>
                <a:t>https://www.greek-language.gr/digitalResources/ancient_greek/library/browse.html?page=5&amp;text_id=76</a:t>
              </a:r>
              <a:endParaRPr lang="el-GR" sz="1300" dirty="0">
                <a:solidFill>
                  <a:schemeClr val="tx1"/>
                </a:solidFill>
              </a:endParaRPr>
            </a:p>
            <a:p>
              <a:endParaRPr lang="el-GR" sz="600" dirty="0">
                <a:solidFill>
                  <a:schemeClr val="tx1"/>
                </a:solidFill>
              </a:endParaRPr>
            </a:p>
            <a:p>
              <a:r>
                <a:rPr lang="en-US" sz="1300" dirty="0">
                  <a:solidFill>
                    <a:schemeClr val="tx1"/>
                  </a:solidFill>
                </a:rPr>
                <a:t>Barthes</a:t>
              </a:r>
              <a:r>
                <a:rPr lang="en-GB" sz="1300" dirty="0">
                  <a:solidFill>
                    <a:schemeClr val="tx1"/>
                  </a:solidFill>
                </a:rPr>
                <a:t>, R. (2007)</a:t>
              </a:r>
              <a:r>
                <a:rPr lang="en-US" sz="1300" dirty="0">
                  <a:solidFill>
                    <a:schemeClr val="tx1"/>
                  </a:solidFill>
                </a:rPr>
                <a:t>. </a:t>
              </a:r>
              <a:r>
                <a:rPr lang="en-GB" sz="1300" i="1" dirty="0">
                  <a:solidFill>
                    <a:schemeClr val="tx1"/>
                  </a:solidFill>
                </a:rPr>
                <a:t>IMAGE –MUSIC-TEXT</a:t>
              </a:r>
              <a:r>
                <a:rPr lang="en-US" sz="1300" dirty="0">
                  <a:solidFill>
                    <a:schemeClr val="tx1"/>
                  </a:solidFill>
                </a:rPr>
                <a:t>. </a:t>
              </a:r>
              <a:r>
                <a:rPr lang="el-GR" sz="1300" dirty="0">
                  <a:solidFill>
                    <a:schemeClr val="tx1"/>
                  </a:solidFill>
                </a:rPr>
                <a:t>Μτφρ</a:t>
              </a:r>
              <a:r>
                <a:rPr lang="en-US" sz="1300" dirty="0">
                  <a:solidFill>
                    <a:schemeClr val="tx1"/>
                  </a:solidFill>
                </a:rPr>
                <a:t>. </a:t>
              </a:r>
              <a:r>
                <a:rPr lang="el-GR" sz="1300" dirty="0">
                  <a:solidFill>
                    <a:schemeClr val="tx1"/>
                  </a:solidFill>
                </a:rPr>
                <a:t>Γ</a:t>
              </a:r>
              <a:r>
                <a:rPr lang="en-US" sz="1300" dirty="0">
                  <a:solidFill>
                    <a:schemeClr val="tx1"/>
                  </a:solidFill>
                </a:rPr>
                <a:t>. </a:t>
              </a:r>
              <a:r>
                <a:rPr lang="el-GR" sz="1300" dirty="0">
                  <a:solidFill>
                    <a:schemeClr val="tx1"/>
                  </a:solidFill>
                </a:rPr>
                <a:t>Σπανός</a:t>
              </a:r>
              <a:r>
                <a:rPr lang="en-US" sz="1300" dirty="0">
                  <a:solidFill>
                    <a:schemeClr val="tx1"/>
                  </a:solidFill>
                </a:rPr>
                <a:t>. </a:t>
              </a:r>
              <a:r>
                <a:rPr lang="el-GR" sz="1300" dirty="0">
                  <a:solidFill>
                    <a:schemeClr val="tx1"/>
                  </a:solidFill>
                </a:rPr>
                <a:t>Αθήνα</a:t>
              </a:r>
              <a:r>
                <a:rPr lang="en-US" sz="1300" dirty="0">
                  <a:solidFill>
                    <a:schemeClr val="tx1"/>
                  </a:solidFill>
                </a:rPr>
                <a:t>: </a:t>
              </a:r>
              <a:r>
                <a:rPr lang="el-GR" sz="1300" dirty="0">
                  <a:solidFill>
                    <a:schemeClr val="tx1"/>
                  </a:solidFill>
                </a:rPr>
                <a:t>ΠΛΕΘΡΟΝ</a:t>
              </a:r>
              <a:endParaRPr lang="en-US" sz="1300" dirty="0">
                <a:solidFill>
                  <a:schemeClr val="tx1"/>
                </a:solidFill>
              </a:endParaRPr>
            </a:p>
            <a:p>
              <a:endParaRPr lang="el-GR" sz="600" dirty="0">
                <a:solidFill>
                  <a:schemeClr val="tx1"/>
                </a:solidFill>
              </a:endParaRPr>
            </a:p>
            <a:p>
              <a:r>
                <a:rPr lang="en-GB" sz="1300" dirty="0">
                  <a:solidFill>
                    <a:schemeClr val="tx1"/>
                  </a:solidFill>
                </a:rPr>
                <a:t>Baudelaire, C. (1995)</a:t>
              </a:r>
              <a:r>
                <a:rPr lang="en-US" sz="1300" dirty="0">
                  <a:solidFill>
                    <a:schemeClr val="tx1"/>
                  </a:solidFill>
                </a:rPr>
                <a:t>. </a:t>
              </a:r>
              <a:r>
                <a:rPr lang="en-GB" sz="1300" i="1" dirty="0">
                  <a:solidFill>
                    <a:schemeClr val="tx1"/>
                  </a:solidFill>
                </a:rPr>
                <a:t>Art romantique in Aesthetic Essays</a:t>
              </a:r>
              <a:r>
                <a:rPr lang="en-GB" sz="1300" dirty="0">
                  <a:solidFill>
                    <a:schemeClr val="tx1"/>
                  </a:solidFill>
                </a:rPr>
                <a:t>. 1868</a:t>
              </a:r>
              <a:r>
                <a:rPr lang="en-US" sz="1300" dirty="0">
                  <a:solidFill>
                    <a:schemeClr val="tx1"/>
                  </a:solidFill>
                </a:rPr>
                <a:t>. </a:t>
              </a:r>
              <a:r>
                <a:rPr lang="el-GR" sz="1300" dirty="0">
                  <a:solidFill>
                    <a:schemeClr val="tx1"/>
                  </a:solidFill>
                </a:rPr>
                <a:t>Μαρία</a:t>
              </a:r>
              <a:r>
                <a:rPr lang="en-GB" sz="1300" dirty="0">
                  <a:solidFill>
                    <a:schemeClr val="tx1"/>
                  </a:solidFill>
                </a:rPr>
                <a:t> Ρέγκου. </a:t>
              </a:r>
              <a:r>
                <a:rPr lang="el-GR" sz="1300" dirty="0">
                  <a:solidFill>
                    <a:schemeClr val="tx1"/>
                  </a:solidFill>
                </a:rPr>
                <a:t>Αθήνα</a:t>
              </a:r>
              <a:r>
                <a:rPr lang="en-US" sz="1300" dirty="0">
                  <a:solidFill>
                    <a:schemeClr val="tx1"/>
                  </a:solidFill>
                </a:rPr>
                <a:t>:</a:t>
              </a:r>
              <a:r>
                <a:rPr lang="en-GB" sz="1300" dirty="0">
                  <a:solidFill>
                    <a:schemeClr val="tx1"/>
                  </a:solidFill>
                </a:rPr>
                <a:t> Printa</a:t>
              </a:r>
            </a:p>
            <a:p>
              <a:endParaRPr lang="el-GR" sz="600" dirty="0">
                <a:solidFill>
                  <a:schemeClr val="tx1"/>
                </a:solidFill>
              </a:endParaRPr>
            </a:p>
            <a:p>
              <a:r>
                <a:rPr lang="en-GB" sz="1300" dirty="0">
                  <a:solidFill>
                    <a:schemeClr val="tx1"/>
                  </a:solidFill>
                </a:rPr>
                <a:t>Benjamin, W. (2003). </a:t>
              </a:r>
              <a:r>
                <a:rPr lang="en-GB" sz="1300" i="1" dirty="0">
                  <a:solidFill>
                    <a:schemeClr val="tx1"/>
                  </a:solidFill>
                </a:rPr>
                <a:t>The Author as Producer</a:t>
              </a:r>
              <a:r>
                <a:rPr lang="en-US" sz="1300" i="1" dirty="0">
                  <a:solidFill>
                    <a:schemeClr val="tx1"/>
                  </a:solidFill>
                </a:rPr>
                <a:t>.</a:t>
              </a:r>
              <a:r>
                <a:rPr lang="en-GB" sz="1300" dirty="0">
                  <a:solidFill>
                    <a:schemeClr val="tx1"/>
                  </a:solidFill>
                </a:rPr>
                <a:t> 1934</a:t>
              </a:r>
              <a:r>
                <a:rPr lang="en-US" sz="1300" dirty="0">
                  <a:solidFill>
                    <a:schemeClr val="tx1"/>
                  </a:solidFill>
                </a:rPr>
                <a:t>. </a:t>
              </a:r>
              <a:r>
                <a:rPr lang="en-GB" sz="1300" dirty="0">
                  <a:solidFill>
                    <a:schemeClr val="tx1"/>
                  </a:solidFill>
                </a:rPr>
                <a:t>in </a:t>
              </a:r>
              <a:r>
                <a:rPr lang="en-GB" sz="1300" i="1" dirty="0">
                  <a:solidFill>
                    <a:schemeClr val="tx1"/>
                  </a:solidFill>
                </a:rPr>
                <a:t>Art in Theory 1900-2000</a:t>
              </a:r>
              <a:r>
                <a:rPr lang="en-GB" sz="1300" dirty="0">
                  <a:solidFill>
                    <a:schemeClr val="tx1"/>
                  </a:solidFill>
                </a:rPr>
                <a:t>. USA, UK, Australia: Harrison, Charles &amp; Wood, Paul. eds. Blackwell Publishing</a:t>
              </a:r>
            </a:p>
            <a:p>
              <a:endParaRPr lang="el-GR" sz="600" dirty="0">
                <a:solidFill>
                  <a:schemeClr val="tx1"/>
                </a:solidFill>
              </a:endParaRPr>
            </a:p>
            <a:p>
              <a:r>
                <a:rPr lang="en-GB" sz="1300" dirty="0">
                  <a:solidFill>
                    <a:schemeClr val="tx1"/>
                  </a:solidFill>
                </a:rPr>
                <a:t>Benjamin, W. (2003). </a:t>
              </a:r>
              <a:r>
                <a:rPr lang="en-GB" sz="1300" i="1" dirty="0">
                  <a:solidFill>
                    <a:schemeClr val="tx1"/>
                  </a:solidFill>
                </a:rPr>
                <a:t>The Work of Art in the Age of Mechanical Reproduction</a:t>
              </a:r>
              <a:r>
                <a:rPr lang="en-US" sz="1300" i="1" dirty="0">
                  <a:solidFill>
                    <a:schemeClr val="tx1"/>
                  </a:solidFill>
                </a:rPr>
                <a:t>. </a:t>
              </a:r>
              <a:r>
                <a:rPr lang="en-GB" sz="1300" dirty="0">
                  <a:solidFill>
                    <a:schemeClr val="tx1"/>
                  </a:solidFill>
                </a:rPr>
                <a:t>1936 in </a:t>
              </a:r>
              <a:r>
                <a:rPr lang="en-GB" sz="1300" i="1" dirty="0">
                  <a:solidFill>
                    <a:schemeClr val="tx1"/>
                  </a:solidFill>
                </a:rPr>
                <a:t>Art in Theory 1900-2000</a:t>
              </a:r>
              <a:r>
                <a:rPr lang="en-GB" sz="1300" dirty="0">
                  <a:solidFill>
                    <a:schemeClr val="tx1"/>
                  </a:solidFill>
                </a:rPr>
                <a:t>. USA, UK, Australia: Harrison, Charles &amp; Wood, Paul. eds. Blackwell Publishing</a:t>
              </a:r>
            </a:p>
            <a:p>
              <a:endParaRPr lang="el-GR" sz="600" dirty="0">
                <a:solidFill>
                  <a:schemeClr val="tx1"/>
                </a:solidFill>
              </a:endParaRPr>
            </a:p>
            <a:p>
              <a:r>
                <a:rPr lang="en-GB" sz="1300" dirty="0">
                  <a:solidFill>
                    <a:schemeClr val="tx1"/>
                  </a:solidFill>
                </a:rPr>
                <a:t>Bouleau, C. (2002)</a:t>
              </a:r>
              <a:r>
                <a:rPr lang="en-US" sz="1300" dirty="0">
                  <a:solidFill>
                    <a:schemeClr val="tx1"/>
                  </a:solidFill>
                </a:rPr>
                <a:t>. </a:t>
              </a:r>
              <a:r>
                <a:rPr lang="en-GB" sz="1300" i="1" dirty="0">
                  <a:solidFill>
                    <a:schemeClr val="tx1"/>
                  </a:solidFill>
                </a:rPr>
                <a:t>The Painter's Secret Geometry: A Study of Composition in Art</a:t>
              </a:r>
              <a:r>
                <a:rPr lang="en-GB" sz="1300" dirty="0">
                  <a:solidFill>
                    <a:schemeClr val="tx1"/>
                  </a:solidFill>
                </a:rPr>
                <a:t>. </a:t>
              </a:r>
              <a:r>
                <a:rPr lang="el-GR" sz="1300" dirty="0">
                  <a:solidFill>
                    <a:schemeClr val="tx1"/>
                  </a:solidFill>
                </a:rPr>
                <a:t>Μτφρ. Σ. Δήμου. Αθήνα</a:t>
              </a:r>
              <a:r>
                <a:rPr lang="en-US" sz="1300" dirty="0">
                  <a:solidFill>
                    <a:schemeClr val="tx1"/>
                  </a:solidFill>
                </a:rPr>
                <a:t>: </a:t>
              </a:r>
              <a:r>
                <a:rPr lang="el-GR" sz="1300" dirty="0">
                  <a:solidFill>
                    <a:schemeClr val="tx1"/>
                  </a:solidFill>
                </a:rPr>
                <a:t>Ένωση Καθηγητών Καλλιτεχνικών Μαθημάτων</a:t>
              </a:r>
            </a:p>
            <a:p>
              <a:endParaRPr lang="el-GR" sz="600" dirty="0">
                <a:solidFill>
                  <a:schemeClr val="tx1"/>
                </a:solidFill>
              </a:endParaRPr>
            </a:p>
            <a:p>
              <a:r>
                <a:rPr lang="en-GB" altLang="el-GR" sz="1300" dirty="0">
                  <a:solidFill>
                    <a:schemeClr val="tx1"/>
                  </a:solidFill>
                  <a:ea typeface="Times New Roman" panose="02020603050405020304" pitchFamily="18" charset="0"/>
                </a:rPr>
                <a:t>Boyle, R. (1964)</a:t>
              </a:r>
              <a:r>
                <a:rPr lang="el-GR" altLang="el-GR" sz="1300" dirty="0">
                  <a:solidFill>
                    <a:schemeClr val="tx1"/>
                  </a:solidFill>
                  <a:ea typeface="Times New Roman" panose="02020603050405020304" pitchFamily="18" charset="0"/>
                </a:rPr>
                <a:t>.</a:t>
              </a:r>
              <a:r>
                <a:rPr lang="en-GB" altLang="el-GR" sz="1300" dirty="0">
                  <a:solidFill>
                    <a:schemeClr val="tx1"/>
                  </a:solidFill>
                  <a:ea typeface="Times New Roman" panose="02020603050405020304" pitchFamily="18" charset="0"/>
                </a:rPr>
                <a:t> </a:t>
              </a:r>
              <a:r>
                <a:rPr lang="en-GB" altLang="el-GR" sz="1300" i="1" dirty="0">
                  <a:solidFill>
                    <a:schemeClr val="tx1"/>
                  </a:solidFill>
                  <a:ea typeface="Times New Roman" panose="02020603050405020304" pitchFamily="18" charset="0"/>
                </a:rPr>
                <a:t>Experiments and Considerations Touching Colours</a:t>
              </a:r>
              <a:r>
                <a:rPr lang="el-GR" altLang="el-GR" sz="1300" dirty="0">
                  <a:solidFill>
                    <a:schemeClr val="tx1"/>
                  </a:solidFill>
                  <a:ea typeface="Times New Roman" panose="02020603050405020304" pitchFamily="18" charset="0"/>
                </a:rPr>
                <a:t>. </a:t>
              </a:r>
              <a:r>
                <a:rPr lang="en-GB" altLang="el-GR" sz="1300" dirty="0">
                  <a:solidFill>
                    <a:schemeClr val="tx1"/>
                  </a:solidFill>
                  <a:ea typeface="Times New Roman" panose="02020603050405020304" pitchFamily="18" charset="0"/>
                </a:rPr>
                <a:t>New York, London</a:t>
              </a:r>
              <a:r>
                <a:rPr lang="el-GR" altLang="el-GR" sz="1300" dirty="0">
                  <a:solidFill>
                    <a:schemeClr val="tx1"/>
                  </a:solidFill>
                  <a:ea typeface="Times New Roman" panose="02020603050405020304" pitchFamily="18" charset="0"/>
                </a:rPr>
                <a:t> : </a:t>
              </a:r>
              <a:r>
                <a:rPr lang="en-GB" altLang="el-GR" sz="1300" dirty="0">
                  <a:solidFill>
                    <a:schemeClr val="tx1"/>
                  </a:solidFill>
                  <a:ea typeface="Times New Roman" panose="02020603050405020304" pitchFamily="18" charset="0"/>
                </a:rPr>
                <a:t>Johnson Reprint Corporation</a:t>
              </a:r>
              <a:endParaRPr lang="en-GB" altLang="el-GR" sz="1300" dirty="0">
                <a:solidFill>
                  <a:schemeClr val="tx1"/>
                </a:solidFill>
              </a:endParaRPr>
            </a:p>
            <a:p>
              <a:endParaRPr lang="el-GR" sz="600" dirty="0">
                <a:solidFill>
                  <a:schemeClr val="tx1"/>
                </a:solidFill>
              </a:endParaRPr>
            </a:p>
            <a:p>
              <a:r>
                <a:rPr lang="en-GB" sz="1300" dirty="0">
                  <a:solidFill>
                    <a:schemeClr val="tx1"/>
                  </a:solidFill>
                </a:rPr>
                <a:t>Cage, J. (2003). </a:t>
              </a:r>
              <a:r>
                <a:rPr lang="en-GB" sz="1300" i="1" dirty="0">
                  <a:solidFill>
                    <a:schemeClr val="tx1"/>
                  </a:solidFill>
                </a:rPr>
                <a:t>On Robert Rauschenberg, Artist, and his Work.</a:t>
              </a:r>
              <a:r>
                <a:rPr lang="en-GB" sz="1300" dirty="0">
                  <a:solidFill>
                    <a:schemeClr val="tx1"/>
                  </a:solidFill>
                </a:rPr>
                <a:t> 1961 in </a:t>
              </a:r>
              <a:r>
                <a:rPr lang="en-GB" sz="1300" i="1" dirty="0">
                  <a:solidFill>
                    <a:schemeClr val="tx1"/>
                  </a:solidFill>
                </a:rPr>
                <a:t>Art in Theory 1900-2000</a:t>
              </a:r>
              <a:r>
                <a:rPr lang="en-GB" sz="1300" dirty="0">
                  <a:solidFill>
                    <a:schemeClr val="tx1"/>
                  </a:solidFill>
                </a:rPr>
                <a:t>. USA, UK, Australia: Harrison, Charles &amp; Wood, Paul. eds. Blackwell Publishing</a:t>
              </a:r>
            </a:p>
            <a:p>
              <a:endParaRPr lang="en-GB" sz="600" dirty="0">
                <a:solidFill>
                  <a:schemeClr val="tx1"/>
                </a:solidFill>
              </a:endParaRPr>
            </a:p>
            <a:p>
              <a:r>
                <a:rPr lang="en-GB" sz="1300" dirty="0">
                  <a:solidFill>
                    <a:schemeClr val="tx1"/>
                  </a:solidFill>
                </a:rPr>
                <a:t>Chapman, L. H. (1993). </a:t>
              </a:r>
              <a:r>
                <a:rPr lang="en-GB" sz="1300" i="1" dirty="0">
                  <a:solidFill>
                    <a:schemeClr val="tx1"/>
                  </a:solidFill>
                </a:rPr>
                <a:t>Approaches to Art in Education</a:t>
              </a:r>
              <a:r>
                <a:rPr lang="en-GB" sz="1300" dirty="0">
                  <a:solidFill>
                    <a:schemeClr val="tx1"/>
                  </a:solidFill>
                </a:rPr>
                <a:t>. </a:t>
              </a:r>
              <a:r>
                <a:rPr lang="el-GR" sz="1300" dirty="0">
                  <a:solidFill>
                    <a:schemeClr val="tx1"/>
                  </a:solidFill>
                </a:rPr>
                <a:t>Μτφρ .Α. Λαπουρτάς, Γ. Χαραλαμπίδης, Ε. Κυπραίου, Α. Βαρδάλου. </a:t>
              </a:r>
              <a:r>
                <a:rPr lang="en-US" sz="1300" dirty="0">
                  <a:solidFill>
                    <a:schemeClr val="tx1"/>
                  </a:solidFill>
                </a:rPr>
                <a:t>Ed. </a:t>
              </a:r>
              <a:r>
                <a:rPr lang="el-GR" sz="1300" dirty="0">
                  <a:solidFill>
                    <a:schemeClr val="tx1"/>
                  </a:solidFill>
                </a:rPr>
                <a:t>Π</a:t>
              </a:r>
              <a:r>
                <a:rPr lang="en-US" sz="1300" dirty="0">
                  <a:solidFill>
                    <a:schemeClr val="tx1"/>
                  </a:solidFill>
                </a:rPr>
                <a:t>. </a:t>
              </a:r>
              <a:r>
                <a:rPr lang="el-GR" sz="1300" dirty="0">
                  <a:solidFill>
                    <a:schemeClr val="tx1"/>
                  </a:solidFill>
                </a:rPr>
                <a:t>Χριστοδουλίδης</a:t>
              </a:r>
              <a:r>
                <a:rPr lang="en-US" sz="1300" dirty="0">
                  <a:solidFill>
                    <a:schemeClr val="tx1"/>
                  </a:solidFill>
                </a:rPr>
                <a:t>.  </a:t>
              </a:r>
              <a:r>
                <a:rPr lang="el-GR" sz="1300" dirty="0">
                  <a:solidFill>
                    <a:schemeClr val="tx1"/>
                  </a:solidFill>
                </a:rPr>
                <a:t>Αθήνα</a:t>
              </a:r>
              <a:r>
                <a:rPr lang="en-US" sz="1300" dirty="0">
                  <a:solidFill>
                    <a:schemeClr val="tx1"/>
                  </a:solidFill>
                </a:rPr>
                <a:t>: </a:t>
              </a:r>
              <a:r>
                <a:rPr lang="el-GR" sz="1300" dirty="0">
                  <a:solidFill>
                    <a:schemeClr val="tx1"/>
                  </a:solidFill>
                </a:rPr>
                <a:t>ΝΕΦΕΛΗ</a:t>
              </a:r>
              <a:endParaRPr lang="en-US" sz="1300" dirty="0">
                <a:solidFill>
                  <a:schemeClr val="tx1"/>
                </a:solidFill>
              </a:endParaRPr>
            </a:p>
          </p:txBody>
        </p:sp>
        <p:pic>
          <p:nvPicPr>
            <p:cNvPr id="5" name="Εικόνα 4" descr="C:\Users\mirmi\Downloads\EU_flag-Erasmus_vect_POS (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6" name="Εικόνα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3" name="Στρογγυλεμένο ορθογώνιο 2"/>
            <p:cNvSpPr/>
            <p:nvPr/>
          </p:nvSpPr>
          <p:spPr>
            <a:xfrm>
              <a:off x="9669894" y="99565"/>
              <a:ext cx="1868115" cy="649956"/>
            </a:xfrm>
            <a:prstGeom prst="round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 REFERENCES</a:t>
              </a:r>
              <a:endParaRPr lang="el-GR" sz="2200" b="1" dirty="0">
                <a:solidFill>
                  <a:schemeClr val="tx1"/>
                </a:solidFill>
              </a:endParaRPr>
            </a:p>
          </p:txBody>
        </p:sp>
        <p:pic>
          <p:nvPicPr>
            <p:cNvPr id="9" name="Εικόνα 8"/>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0647297" y="3520684"/>
              <a:ext cx="1284514" cy="1284514"/>
            </a:xfrm>
            <a:prstGeom prst="rect">
              <a:avLst/>
            </a:prstGeom>
          </p:spPr>
        </p:pic>
      </p:grpSp>
    </p:spTree>
    <p:extLst>
      <p:ext uri="{BB962C8B-B14F-4D97-AF65-F5344CB8AC3E}">
        <p14:creationId xmlns:p14="http://schemas.microsoft.com/office/powerpoint/2010/main" val="114259841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grpSp>
        <p:nvGrpSpPr>
          <p:cNvPr id="6" name="Ομάδα 5"/>
          <p:cNvGrpSpPr/>
          <p:nvPr/>
        </p:nvGrpSpPr>
        <p:grpSpPr>
          <a:xfrm>
            <a:off x="-12710" y="87549"/>
            <a:ext cx="12265670" cy="6836376"/>
            <a:chOff x="-12710" y="87549"/>
            <a:chExt cx="12265670" cy="6836376"/>
          </a:xfrm>
        </p:grpSpPr>
        <p:sp>
          <p:nvSpPr>
            <p:cNvPr id="2" name="Ορθογώνιο 1"/>
            <p:cNvSpPr/>
            <p:nvPr/>
          </p:nvSpPr>
          <p:spPr>
            <a:xfrm>
              <a:off x="168167" y="87549"/>
              <a:ext cx="11698420" cy="6181726"/>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1" dirty="0">
                  <a:solidFill>
                    <a:schemeClr val="tx1"/>
                  </a:solidFill>
                </a:rPr>
                <a:t>C</a:t>
              </a:r>
              <a:r>
                <a:rPr lang="en-US" sz="1300" dirty="0">
                  <a:solidFill>
                    <a:schemeClr val="tx1"/>
                  </a:solidFill>
                </a:rPr>
                <a:t>hemi,T., Xiang,Y. </a:t>
              </a:r>
              <a:r>
                <a:rPr lang="en-GB" sz="1300" dirty="0">
                  <a:solidFill>
                    <a:schemeClr val="tx1"/>
                  </a:solidFill>
                </a:rPr>
                <a:t>(ed.)</a:t>
              </a:r>
              <a:r>
                <a:rPr lang="en-US" sz="1300" dirty="0">
                  <a:solidFill>
                    <a:schemeClr val="tx1"/>
                  </a:solidFill>
                </a:rPr>
                <a:t> (2018). </a:t>
              </a:r>
              <a:r>
                <a:rPr lang="en-US" sz="1300" i="1" dirty="0">
                  <a:solidFill>
                    <a:schemeClr val="tx1"/>
                  </a:solidFill>
                </a:rPr>
                <a:t>Arts-Based Methods in Education Around the World. </a:t>
              </a:r>
              <a:r>
                <a:rPr lang="en-US" sz="1300" dirty="0">
                  <a:solidFill>
                    <a:schemeClr val="tx1"/>
                  </a:solidFill>
                </a:rPr>
                <a:t>Retrieved from</a:t>
              </a:r>
              <a:r>
                <a:rPr lang="en-US" sz="1150" dirty="0">
                  <a:solidFill>
                    <a:schemeClr val="tx1"/>
                  </a:solidFill>
                </a:rPr>
                <a:t>:</a:t>
              </a:r>
              <a:r>
                <a:rPr lang="el-GR" sz="1150" dirty="0">
                  <a:solidFill>
                    <a:schemeClr val="tx1"/>
                  </a:solidFill>
                </a:rPr>
                <a:t> </a:t>
              </a:r>
              <a:r>
                <a:rPr lang="en-US" sz="1300" i="1" dirty="0">
                  <a:solidFill>
                    <a:schemeClr val="tx1"/>
                  </a:solidFill>
                  <a:hlinkClick r:id="rId2"/>
                </a:rPr>
                <a:t>https://www.researchgate.net/publication/322583683_Arts-Based_Methods_in_Education_Around_the_World</a:t>
              </a:r>
              <a:r>
                <a:rPr lang="en-US" sz="1300" i="1" dirty="0">
                  <a:solidFill>
                    <a:schemeClr val="tx1"/>
                  </a:solidFill>
                </a:rPr>
                <a:t> </a:t>
              </a:r>
            </a:p>
            <a:p>
              <a:endParaRPr lang="en-GB" sz="600" dirty="0">
                <a:solidFill>
                  <a:schemeClr val="tx1"/>
                </a:solidFill>
              </a:endParaRPr>
            </a:p>
            <a:p>
              <a:r>
                <a:rPr lang="en-GB" sz="1300" dirty="0">
                  <a:solidFill>
                    <a:schemeClr val="tx1"/>
                  </a:solidFill>
                </a:rPr>
                <a:t>Classen, C. (2005) </a:t>
              </a:r>
              <a:r>
                <a:rPr lang="en-GB" sz="1300" i="1" dirty="0">
                  <a:solidFill>
                    <a:schemeClr val="tx1"/>
                  </a:solidFill>
                </a:rPr>
                <a:t>24.Touch in the Museum.</a:t>
              </a:r>
              <a:r>
                <a:rPr lang="en-GB" sz="1300" dirty="0">
                  <a:solidFill>
                    <a:schemeClr val="tx1"/>
                  </a:solidFill>
                </a:rPr>
                <a:t> in </a:t>
              </a:r>
              <a:r>
                <a:rPr lang="en-GB" sz="1300" i="1" dirty="0">
                  <a:solidFill>
                    <a:schemeClr val="tx1"/>
                  </a:solidFill>
                </a:rPr>
                <a:t>The Book of Touch</a:t>
              </a:r>
              <a:r>
                <a:rPr lang="en-GB" sz="1300" dirty="0">
                  <a:solidFill>
                    <a:schemeClr val="tx1"/>
                  </a:solidFill>
                </a:rPr>
                <a:t>. N. York: Berg. Oxford</a:t>
              </a:r>
            </a:p>
            <a:p>
              <a:endParaRPr lang="en-GB" sz="600" dirty="0">
                <a:solidFill>
                  <a:schemeClr val="tx1"/>
                </a:solidFill>
              </a:endParaRPr>
            </a:p>
            <a:p>
              <a:r>
                <a:rPr lang="en-GB" sz="1300" dirty="0">
                  <a:solidFill>
                    <a:schemeClr val="tx1"/>
                  </a:solidFill>
                </a:rPr>
                <a:t>Crysoulakis</a:t>
              </a:r>
              <a:r>
                <a:rPr lang="el-GR" sz="1300" dirty="0">
                  <a:solidFill>
                    <a:schemeClr val="tx1"/>
                  </a:solidFill>
                </a:rPr>
                <a:t>, </a:t>
              </a:r>
              <a:r>
                <a:rPr lang="en-GB" sz="1300" dirty="0">
                  <a:solidFill>
                    <a:schemeClr val="tx1"/>
                  </a:solidFill>
                </a:rPr>
                <a:t>S</a:t>
              </a:r>
              <a:r>
                <a:rPr lang="el-GR" sz="1300" dirty="0">
                  <a:solidFill>
                    <a:schemeClr val="tx1"/>
                  </a:solidFill>
                </a:rPr>
                <a:t>. </a:t>
              </a:r>
              <a:r>
                <a:rPr lang="en-GB" sz="1300" dirty="0">
                  <a:solidFill>
                    <a:schemeClr val="tx1"/>
                  </a:solidFill>
                </a:rPr>
                <a:t>(ed.) (1985) </a:t>
              </a:r>
              <a:r>
                <a:rPr lang="en-GB" sz="1300" i="1" dirty="0">
                  <a:solidFill>
                    <a:schemeClr val="tx1"/>
                  </a:solidFill>
                </a:rPr>
                <a:t>The Birth of Writing</a:t>
              </a:r>
              <a:r>
                <a:rPr lang="el-GR" sz="1300" dirty="0">
                  <a:solidFill>
                    <a:schemeClr val="tx1"/>
                  </a:solidFill>
                </a:rPr>
                <a:t>.</a:t>
              </a:r>
              <a:r>
                <a:rPr lang="en-US" sz="1300" dirty="0">
                  <a:solidFill>
                    <a:schemeClr val="tx1"/>
                  </a:solidFill>
                </a:rPr>
                <a:t> </a:t>
              </a:r>
              <a:r>
                <a:rPr lang="el-GR" sz="1300" dirty="0">
                  <a:solidFill>
                    <a:schemeClr val="tx1"/>
                  </a:solidFill>
                </a:rPr>
                <a:t>Αθήνα : </a:t>
              </a:r>
              <a:r>
                <a:rPr lang="el-GR" sz="1200" dirty="0">
                  <a:solidFill>
                    <a:schemeClr val="tx1"/>
                  </a:solidFill>
                </a:rPr>
                <a:t>ΤΑΠ</a:t>
              </a:r>
              <a:endParaRPr lang="en-US" sz="1200" dirty="0">
                <a:solidFill>
                  <a:schemeClr val="tx1"/>
                </a:solidFill>
              </a:endParaRPr>
            </a:p>
            <a:p>
              <a:endParaRPr lang="en-US" sz="600" dirty="0">
                <a:solidFill>
                  <a:schemeClr val="tx1"/>
                </a:solidFill>
              </a:endParaRPr>
            </a:p>
            <a:p>
              <a:r>
                <a:rPr lang="en-GB" sz="1300" dirty="0">
                  <a:solidFill>
                    <a:schemeClr val="tx1"/>
                  </a:solidFill>
                </a:rPr>
                <a:t>Doyal, L. &amp; Harris, R. (1986) </a:t>
              </a:r>
              <a:r>
                <a:rPr lang="en-GB" sz="1300" i="1" dirty="0">
                  <a:solidFill>
                    <a:schemeClr val="tx1"/>
                  </a:solidFill>
                </a:rPr>
                <a:t>Empiricism, Explanation and Rationality an Introduction to the Philosophy of the Social Sciences</a:t>
              </a:r>
              <a:r>
                <a:rPr lang="en-GB" sz="1300" dirty="0">
                  <a:solidFill>
                    <a:schemeClr val="tx1"/>
                  </a:solidFill>
                </a:rPr>
                <a:t>. London: Routledge &amp; Kegan Paul</a:t>
              </a:r>
            </a:p>
            <a:p>
              <a:endParaRPr lang="el-GR" sz="600" dirty="0">
                <a:solidFill>
                  <a:schemeClr val="tx1"/>
                </a:solidFill>
              </a:endParaRPr>
            </a:p>
            <a:p>
              <a:r>
                <a:rPr lang="en-GB" sz="1300" dirty="0">
                  <a:solidFill>
                    <a:schemeClr val="tx1"/>
                  </a:solidFill>
                </a:rPr>
                <a:t>Ehrenzweig, A. (1953) </a:t>
              </a:r>
              <a:r>
                <a:rPr lang="en-GB" sz="1300" i="1" dirty="0">
                  <a:solidFill>
                    <a:schemeClr val="tx1"/>
                  </a:solidFill>
                </a:rPr>
                <a:t>The Psychoanalysis of Artistic Vision and Hearing: an introduction to a theory of unconscious perception</a:t>
              </a:r>
              <a:r>
                <a:rPr lang="en-GB" sz="1300" dirty="0">
                  <a:solidFill>
                    <a:schemeClr val="tx1"/>
                  </a:solidFill>
                </a:rPr>
                <a:t>. London ,  New York : Braziller</a:t>
              </a:r>
            </a:p>
            <a:p>
              <a:endParaRPr lang="el-GR" sz="600" dirty="0">
                <a:solidFill>
                  <a:schemeClr val="tx1"/>
                </a:solidFill>
              </a:endParaRPr>
            </a:p>
            <a:p>
              <a:r>
                <a:rPr lang="en-GB" sz="1300" dirty="0">
                  <a:solidFill>
                    <a:schemeClr val="tx1"/>
                  </a:solidFill>
                </a:rPr>
                <a:t>Finnegan, R. (2005) </a:t>
              </a:r>
              <a:r>
                <a:rPr lang="en-GB" sz="1300" i="1" dirty="0">
                  <a:solidFill>
                    <a:schemeClr val="tx1"/>
                  </a:solidFill>
                </a:rPr>
                <a:t>1. Tactile Communication in The Book of Touch</a:t>
              </a:r>
              <a:r>
                <a:rPr lang="en-GB" sz="1300" dirty="0">
                  <a:solidFill>
                    <a:schemeClr val="tx1"/>
                  </a:solidFill>
                </a:rPr>
                <a:t>. N.York: Berg. Oxford</a:t>
              </a:r>
            </a:p>
            <a:p>
              <a:endParaRPr lang="en-GB" sz="600" dirty="0">
                <a:solidFill>
                  <a:schemeClr val="tx1"/>
                </a:solidFill>
              </a:endParaRPr>
            </a:p>
            <a:p>
              <a:pPr eaLnBrk="0" fontAlgn="base" hangingPunct="0">
                <a:spcBef>
                  <a:spcPct val="0"/>
                </a:spcBef>
                <a:spcAft>
                  <a:spcPct val="0"/>
                </a:spcAft>
              </a:pPr>
              <a:r>
                <a:rPr lang="en-GB" altLang="el-GR" sz="1300" dirty="0">
                  <a:solidFill>
                    <a:schemeClr val="tx1"/>
                  </a:solidFill>
                  <a:ea typeface="Times New Roman" panose="02020603050405020304" pitchFamily="18" charset="0"/>
                </a:rPr>
                <a:t>Free online converter “</a:t>
              </a:r>
              <a:r>
                <a:rPr lang="en-US" sz="1300" dirty="0">
                  <a:solidFill>
                    <a:schemeClr val="tx1"/>
                  </a:solidFill>
                </a:rPr>
                <a:t>Text to speech” , Female voice: Amy. </a:t>
              </a:r>
              <a:r>
                <a:rPr lang="en-GB" altLang="el-GR" sz="1300" dirty="0">
                  <a:solidFill>
                    <a:schemeClr val="tx1"/>
                  </a:solidFill>
                  <a:ea typeface="Times New Roman" panose="02020603050405020304" pitchFamily="18" charset="0"/>
                </a:rPr>
                <a:t>:</a:t>
              </a:r>
              <a:r>
                <a:rPr lang="en-US" sz="1300" dirty="0">
                  <a:solidFill>
                    <a:schemeClr val="tx1"/>
                  </a:solidFill>
                </a:rPr>
                <a:t>  </a:t>
              </a:r>
              <a:r>
                <a:rPr lang="en-US" sz="1300" dirty="0">
                  <a:solidFill>
                    <a:schemeClr val="tx1"/>
                  </a:solidFill>
                  <a:hlinkClick r:id="rId3"/>
                </a:rPr>
                <a:t>https://readloud.net/english/british/5-female-voice-amy.html</a:t>
              </a:r>
              <a:r>
                <a:rPr lang="en-US" sz="1300" dirty="0">
                  <a:solidFill>
                    <a:schemeClr val="tx1"/>
                  </a:solidFill>
                </a:rPr>
                <a:t> </a:t>
              </a:r>
            </a:p>
            <a:p>
              <a:pPr eaLnBrk="0" fontAlgn="base" hangingPunct="0">
                <a:spcBef>
                  <a:spcPct val="0"/>
                </a:spcBef>
                <a:spcAft>
                  <a:spcPct val="0"/>
                </a:spcAft>
              </a:pPr>
              <a:endParaRPr lang="en-GB" sz="600" dirty="0">
                <a:solidFill>
                  <a:schemeClr val="tx1"/>
                </a:solidFill>
              </a:endParaRPr>
            </a:p>
            <a:p>
              <a:pPr eaLnBrk="0" fontAlgn="base" hangingPunct="0">
                <a:spcBef>
                  <a:spcPct val="0"/>
                </a:spcBef>
                <a:spcAft>
                  <a:spcPct val="0"/>
                </a:spcAft>
              </a:pPr>
              <a:r>
                <a:rPr lang="en-GB" sz="1300" dirty="0">
                  <a:solidFill>
                    <a:schemeClr val="tx1"/>
                  </a:solidFill>
                </a:rPr>
                <a:t>Fuller, Peter. (1988)</a:t>
              </a:r>
              <a:r>
                <a:rPr lang="el-GR" sz="1300" dirty="0">
                  <a:solidFill>
                    <a:schemeClr val="tx1"/>
                  </a:solidFill>
                </a:rPr>
                <a:t>.</a:t>
              </a:r>
              <a:r>
                <a:rPr lang="en-GB" sz="1300" dirty="0">
                  <a:solidFill>
                    <a:schemeClr val="tx1"/>
                  </a:solidFill>
                </a:rPr>
                <a:t> </a:t>
              </a:r>
              <a:r>
                <a:rPr lang="en-GB" sz="1300" i="1" dirty="0">
                  <a:solidFill>
                    <a:schemeClr val="tx1"/>
                  </a:solidFill>
                </a:rPr>
                <a:t>Art and Psychoanalysis</a:t>
              </a:r>
              <a:r>
                <a:rPr lang="en-GB" sz="1300" dirty="0">
                  <a:solidFill>
                    <a:schemeClr val="tx1"/>
                  </a:solidFill>
                </a:rPr>
                <a:t>, </a:t>
              </a:r>
              <a:r>
                <a:rPr lang="el-GR" sz="1300" dirty="0">
                  <a:solidFill>
                    <a:schemeClr val="tx1"/>
                  </a:solidFill>
                </a:rPr>
                <a:t>Φούλλερ</a:t>
              </a:r>
              <a:r>
                <a:rPr lang="en-GB" sz="1300" dirty="0">
                  <a:solidFill>
                    <a:schemeClr val="tx1"/>
                  </a:solidFill>
                </a:rPr>
                <a:t>, </a:t>
              </a:r>
              <a:r>
                <a:rPr lang="el-GR" sz="1300" dirty="0">
                  <a:solidFill>
                    <a:schemeClr val="tx1"/>
                  </a:solidFill>
                </a:rPr>
                <a:t>Πήτερ</a:t>
              </a:r>
              <a:r>
                <a:rPr lang="en-GB" sz="1300" dirty="0">
                  <a:solidFill>
                    <a:schemeClr val="tx1"/>
                  </a:solidFill>
                </a:rPr>
                <a:t>. </a:t>
              </a:r>
              <a:r>
                <a:rPr lang="el-GR" sz="1300" dirty="0">
                  <a:solidFill>
                    <a:schemeClr val="tx1"/>
                  </a:solidFill>
                </a:rPr>
                <a:t>Τέχνη και Ψυχανάλυση, μτφρ. Η. Κανακάκη, ΝΕΦΕΛΗ, ΑΘΗΝΑ</a:t>
              </a:r>
            </a:p>
            <a:p>
              <a:endParaRPr lang="el-GR" sz="600" dirty="0">
                <a:solidFill>
                  <a:schemeClr val="tx1"/>
                </a:solidFill>
              </a:endParaRPr>
            </a:p>
            <a:p>
              <a:r>
                <a:rPr lang="en-GB" sz="1300" dirty="0">
                  <a:solidFill>
                    <a:schemeClr val="tx1"/>
                  </a:solidFill>
                </a:rPr>
                <a:t>Giorn, A. (2002) </a:t>
              </a:r>
              <a:r>
                <a:rPr lang="en-GB" sz="1300" i="1" dirty="0">
                  <a:solidFill>
                    <a:schemeClr val="tx1"/>
                  </a:solidFill>
                </a:rPr>
                <a:t>Pur la forme. Ebauche d’une methodologie des arts. </a:t>
              </a:r>
              <a:r>
                <a:rPr lang="en-US" sz="1300" i="1" dirty="0">
                  <a:solidFill>
                    <a:schemeClr val="tx1"/>
                  </a:solidFill>
                </a:rPr>
                <a:t>-- </a:t>
              </a:r>
              <a:r>
                <a:rPr lang="el-GR" sz="1300" i="1" dirty="0">
                  <a:solidFill>
                    <a:schemeClr val="tx1"/>
                  </a:solidFill>
                </a:rPr>
                <a:t>Περί Μορφής</a:t>
              </a:r>
              <a:r>
                <a:rPr lang="en-US" sz="1300" i="1" dirty="0">
                  <a:solidFill>
                    <a:schemeClr val="tx1"/>
                  </a:solidFill>
                </a:rPr>
                <a:t>. </a:t>
              </a:r>
              <a:r>
                <a:rPr lang="el-GR" sz="1300" i="1" dirty="0">
                  <a:solidFill>
                    <a:schemeClr val="tx1"/>
                  </a:solidFill>
                </a:rPr>
                <a:t>Σκιαγραφία μιας μεθοδολογίας των τεχνών</a:t>
              </a:r>
              <a:r>
                <a:rPr lang="el-GR" sz="1300" dirty="0">
                  <a:solidFill>
                    <a:schemeClr val="tx1"/>
                  </a:solidFill>
                </a:rPr>
                <a:t>. Μτφρ.Γ. Ιωαννίδης, Σ. Σκούφος. Αθήνα: ΝΗΣΙΔΕΣ</a:t>
              </a:r>
              <a:endParaRPr lang="en-US" sz="1300" dirty="0">
                <a:solidFill>
                  <a:schemeClr val="tx1"/>
                </a:solidFill>
              </a:endParaRPr>
            </a:p>
            <a:p>
              <a:endParaRPr lang="el-GR" sz="500" dirty="0">
                <a:solidFill>
                  <a:schemeClr val="tx1"/>
                </a:solidFill>
              </a:endParaRPr>
            </a:p>
            <a:p>
              <a:r>
                <a:rPr lang="en-GB" sz="1300" dirty="0">
                  <a:solidFill>
                    <a:schemeClr val="tx1"/>
                  </a:solidFill>
                </a:rPr>
                <a:t>Gombrich</a:t>
              </a:r>
              <a:r>
                <a:rPr lang="en-US" sz="1300" dirty="0">
                  <a:solidFill>
                    <a:schemeClr val="tx1"/>
                  </a:solidFill>
                </a:rPr>
                <a:t>, </a:t>
              </a:r>
              <a:r>
                <a:rPr lang="en-GB" sz="1300" dirty="0">
                  <a:solidFill>
                    <a:schemeClr val="tx1"/>
                  </a:solidFill>
                </a:rPr>
                <a:t>E</a:t>
              </a:r>
              <a:r>
                <a:rPr lang="en-US" sz="1300" dirty="0">
                  <a:solidFill>
                    <a:schemeClr val="tx1"/>
                  </a:solidFill>
                </a:rPr>
                <a:t>. </a:t>
              </a:r>
              <a:r>
                <a:rPr lang="en-GB" sz="1300" dirty="0">
                  <a:solidFill>
                    <a:schemeClr val="tx1"/>
                  </a:solidFill>
                </a:rPr>
                <a:t>H</a:t>
              </a:r>
              <a:r>
                <a:rPr lang="en-US" sz="1300" dirty="0">
                  <a:solidFill>
                    <a:schemeClr val="tx1"/>
                  </a:solidFill>
                </a:rPr>
                <a:t>. (1998) </a:t>
              </a:r>
              <a:r>
                <a:rPr lang="en-GB" sz="1300" i="1" dirty="0">
                  <a:solidFill>
                    <a:schemeClr val="tx1"/>
                  </a:solidFill>
                </a:rPr>
                <a:t>The Story of Art</a:t>
              </a:r>
              <a:r>
                <a:rPr lang="en-US" sz="1300" dirty="0">
                  <a:solidFill>
                    <a:schemeClr val="tx1"/>
                  </a:solidFill>
                </a:rPr>
                <a:t>. </a:t>
              </a:r>
              <a:r>
                <a:rPr lang="el-GR" sz="1300" dirty="0">
                  <a:solidFill>
                    <a:schemeClr val="tx1"/>
                  </a:solidFill>
                </a:rPr>
                <a:t>Μτφρ. Λ. Κασδάγλη. Αθήνα: Μορφωτικό Ίδρυμα Εθνικής Τραπέζης</a:t>
              </a:r>
              <a:endParaRPr lang="en-US" sz="1300" dirty="0">
                <a:solidFill>
                  <a:schemeClr val="tx1"/>
                </a:solidFill>
              </a:endParaRPr>
            </a:p>
            <a:p>
              <a:endParaRPr lang="el-GR" sz="600" dirty="0">
                <a:solidFill>
                  <a:schemeClr val="tx1"/>
                </a:solidFill>
              </a:endParaRPr>
            </a:p>
            <a:p>
              <a:r>
                <a:rPr lang="en-US" sz="1300" dirty="0">
                  <a:solidFill>
                    <a:schemeClr val="tx1"/>
                  </a:solidFill>
                </a:rPr>
                <a:t>Goethe</a:t>
              </a:r>
              <a:r>
                <a:rPr lang="el-GR" sz="1300" dirty="0">
                  <a:solidFill>
                    <a:schemeClr val="tx1"/>
                  </a:solidFill>
                </a:rPr>
                <a:t>, </a:t>
              </a:r>
              <a:r>
                <a:rPr lang="en-US" sz="1300" dirty="0">
                  <a:solidFill>
                    <a:schemeClr val="tx1"/>
                  </a:solidFill>
                </a:rPr>
                <a:t>J</a:t>
              </a:r>
              <a:r>
                <a:rPr lang="el-GR" sz="1300" dirty="0">
                  <a:solidFill>
                    <a:schemeClr val="tx1"/>
                  </a:solidFill>
                </a:rPr>
                <a:t>. </a:t>
              </a:r>
              <a:r>
                <a:rPr lang="en-US" sz="1300" dirty="0">
                  <a:solidFill>
                    <a:schemeClr val="tx1"/>
                  </a:solidFill>
                </a:rPr>
                <a:t>W</a:t>
              </a:r>
              <a:r>
                <a:rPr lang="el-GR" sz="1300" dirty="0">
                  <a:solidFill>
                    <a:schemeClr val="tx1"/>
                  </a:solidFill>
                </a:rPr>
                <a:t>. (1940) </a:t>
              </a:r>
              <a:r>
                <a:rPr lang="en-GB" sz="1300" i="1" dirty="0">
                  <a:solidFill>
                    <a:schemeClr val="tx1"/>
                  </a:solidFill>
                </a:rPr>
                <a:t>Theory of Colours</a:t>
              </a:r>
              <a:r>
                <a:rPr lang="el-GR" sz="1300" i="1" dirty="0">
                  <a:solidFill>
                    <a:schemeClr val="tx1"/>
                  </a:solidFill>
                </a:rPr>
                <a:t>, </a:t>
              </a:r>
              <a:r>
                <a:rPr lang="en-GB" sz="1300" dirty="0">
                  <a:solidFill>
                    <a:schemeClr val="tx1"/>
                  </a:solidFill>
                </a:rPr>
                <a:t>Charles Lock Eastlake</a:t>
              </a:r>
              <a:r>
                <a:rPr lang="el-GR" sz="1300" dirty="0">
                  <a:solidFill>
                    <a:schemeClr val="tx1"/>
                  </a:solidFill>
                </a:rPr>
                <a:t>, </a:t>
              </a:r>
              <a:r>
                <a:rPr lang="en-GB" sz="1300" dirty="0">
                  <a:solidFill>
                    <a:schemeClr val="tx1"/>
                  </a:solidFill>
                </a:rPr>
                <a:t>Cambridge</a:t>
              </a:r>
              <a:r>
                <a:rPr lang="el-GR" sz="1300" dirty="0">
                  <a:solidFill>
                    <a:schemeClr val="tx1"/>
                  </a:solidFill>
                </a:rPr>
                <a:t>, </a:t>
              </a:r>
              <a:r>
                <a:rPr lang="en-GB" sz="1300" dirty="0">
                  <a:solidFill>
                    <a:schemeClr val="tx1"/>
                  </a:solidFill>
                </a:rPr>
                <a:t>Massachusetts</a:t>
              </a:r>
              <a:r>
                <a:rPr lang="el-GR" sz="1300" dirty="0">
                  <a:solidFill>
                    <a:schemeClr val="tx1"/>
                  </a:solidFill>
                </a:rPr>
                <a:t>, </a:t>
              </a:r>
              <a:r>
                <a:rPr lang="en-GB" sz="1300" dirty="0">
                  <a:solidFill>
                    <a:schemeClr val="tx1"/>
                  </a:solidFill>
                </a:rPr>
                <a:t>London</a:t>
              </a:r>
              <a:r>
                <a:rPr lang="el-GR" sz="1300" dirty="0">
                  <a:solidFill>
                    <a:schemeClr val="tx1"/>
                  </a:solidFill>
                </a:rPr>
                <a:t>: </a:t>
              </a:r>
              <a:r>
                <a:rPr lang="en-GB" sz="1300" dirty="0">
                  <a:solidFill>
                    <a:schemeClr val="tx1"/>
                  </a:solidFill>
                </a:rPr>
                <a:t>M</a:t>
              </a:r>
              <a:r>
                <a:rPr lang="el-GR" sz="1300" dirty="0">
                  <a:solidFill>
                    <a:schemeClr val="tx1"/>
                  </a:solidFill>
                </a:rPr>
                <a:t>.</a:t>
              </a:r>
              <a:r>
                <a:rPr lang="en-GB" sz="1300" dirty="0">
                  <a:solidFill>
                    <a:schemeClr val="tx1"/>
                  </a:solidFill>
                </a:rPr>
                <a:t>I</a:t>
              </a:r>
              <a:r>
                <a:rPr lang="el-GR" sz="1300" dirty="0">
                  <a:solidFill>
                    <a:schemeClr val="tx1"/>
                  </a:solidFill>
                </a:rPr>
                <a:t>.</a:t>
              </a:r>
              <a:r>
                <a:rPr lang="en-GB" sz="1300" dirty="0">
                  <a:solidFill>
                    <a:schemeClr val="tx1"/>
                  </a:solidFill>
                </a:rPr>
                <a:t>T</a:t>
              </a:r>
              <a:r>
                <a:rPr lang="el-GR" sz="1300" dirty="0">
                  <a:solidFill>
                    <a:schemeClr val="tx1"/>
                  </a:solidFill>
                </a:rPr>
                <a:t>. </a:t>
              </a:r>
              <a:r>
                <a:rPr lang="en-GB" sz="1300" dirty="0">
                  <a:solidFill>
                    <a:schemeClr val="tx1"/>
                  </a:solidFill>
                </a:rPr>
                <a:t>Press</a:t>
              </a:r>
            </a:p>
            <a:p>
              <a:endParaRPr lang="el-GR" sz="600" dirty="0">
                <a:solidFill>
                  <a:schemeClr val="tx1"/>
                </a:solidFill>
              </a:endParaRPr>
            </a:p>
            <a:p>
              <a:r>
                <a:rPr lang="en-US" sz="1300" dirty="0">
                  <a:solidFill>
                    <a:schemeClr val="tx1"/>
                  </a:solidFill>
                </a:rPr>
                <a:t>Hamilton, E., Kephallénos, J., Balzac, H. (de), Baudelaire, C., Dalí, S., Degas, E., Ducasse, I. L. (Conde de Lautréamont), Moore, H.,</a:t>
              </a:r>
              <a:r>
                <a:rPr lang="el-GR" sz="1300" dirty="0">
                  <a:solidFill>
                    <a:schemeClr val="tx1"/>
                  </a:solidFill>
                </a:rPr>
                <a:t> Nietzsche, F., Pappas, Y., Picasso, P., Rodin, A., Valéry, P., Zervos, C., (1993). </a:t>
              </a:r>
              <a:r>
                <a:rPr lang="el-GR" sz="1300" i="1" dirty="0">
                  <a:solidFill>
                    <a:schemeClr val="tx1"/>
                  </a:solidFill>
                </a:rPr>
                <a:t>ΚΕΙΜΕΝΑ ΓΙΑ ΤΗΝ ΤΕΧΝΗ</a:t>
              </a:r>
              <a:r>
                <a:rPr lang="en-US" sz="1300" dirty="0">
                  <a:solidFill>
                    <a:schemeClr val="tx1"/>
                  </a:solidFill>
                </a:rPr>
                <a:t>. </a:t>
              </a:r>
              <a:r>
                <a:rPr lang="el-GR" sz="1300" dirty="0">
                  <a:solidFill>
                    <a:schemeClr val="tx1"/>
                  </a:solidFill>
                </a:rPr>
                <a:t>Μτφρ</a:t>
              </a:r>
              <a:r>
                <a:rPr lang="en-US" sz="1300" dirty="0">
                  <a:solidFill>
                    <a:schemeClr val="tx1"/>
                  </a:solidFill>
                </a:rPr>
                <a:t>. </a:t>
              </a:r>
              <a:r>
                <a:rPr lang="el-GR" sz="1300" dirty="0">
                  <a:solidFill>
                    <a:schemeClr val="tx1"/>
                  </a:solidFill>
                </a:rPr>
                <a:t>Γ. Παππάς. Αθήνα: ΝΕΦΕΛΗ</a:t>
              </a:r>
              <a:endParaRPr lang="en-US" sz="1300" dirty="0">
                <a:solidFill>
                  <a:schemeClr val="tx1"/>
                </a:solidFill>
              </a:endParaRPr>
            </a:p>
            <a:p>
              <a:endParaRPr lang="el-GR" sz="600" dirty="0">
                <a:solidFill>
                  <a:schemeClr val="tx1"/>
                </a:solidFill>
              </a:endParaRPr>
            </a:p>
            <a:p>
              <a:r>
                <a:rPr lang="en-US" sz="1300" dirty="0">
                  <a:solidFill>
                    <a:schemeClr val="tx1"/>
                  </a:solidFill>
                </a:rPr>
                <a:t>Houser, A. (1989) </a:t>
              </a:r>
              <a:r>
                <a:rPr lang="en-US" sz="1300" i="1" dirty="0">
                  <a:solidFill>
                    <a:schemeClr val="tx1"/>
                  </a:solidFill>
                </a:rPr>
                <a:t>The Social History of Art</a:t>
              </a:r>
              <a:r>
                <a:rPr lang="en-US" sz="1300" dirty="0">
                  <a:solidFill>
                    <a:schemeClr val="tx1"/>
                  </a:solidFill>
                </a:rPr>
                <a:t>. (Volume 4). </a:t>
              </a:r>
              <a:r>
                <a:rPr lang="el-GR" sz="1300" dirty="0">
                  <a:solidFill>
                    <a:schemeClr val="tx1"/>
                  </a:solidFill>
                </a:rPr>
                <a:t>Μτφρ</a:t>
              </a:r>
              <a:r>
                <a:rPr lang="en-US" sz="1300" dirty="0">
                  <a:solidFill>
                    <a:schemeClr val="tx1"/>
                  </a:solidFill>
                </a:rPr>
                <a:t>. </a:t>
              </a:r>
              <a:r>
                <a:rPr lang="el-GR" sz="1300" dirty="0">
                  <a:solidFill>
                    <a:schemeClr val="tx1"/>
                  </a:solidFill>
                </a:rPr>
                <a:t>Τ</a:t>
              </a:r>
              <a:r>
                <a:rPr lang="en-US" sz="1300" dirty="0">
                  <a:solidFill>
                    <a:schemeClr val="tx1"/>
                  </a:solidFill>
                </a:rPr>
                <a:t>. </a:t>
              </a:r>
              <a:r>
                <a:rPr lang="el-GR" sz="1300" dirty="0">
                  <a:solidFill>
                    <a:schemeClr val="tx1"/>
                  </a:solidFill>
                </a:rPr>
                <a:t>Κονδύλης</a:t>
              </a:r>
              <a:r>
                <a:rPr lang="en-US" sz="1300" dirty="0">
                  <a:solidFill>
                    <a:schemeClr val="tx1"/>
                  </a:solidFill>
                </a:rPr>
                <a:t>. </a:t>
              </a:r>
              <a:r>
                <a:rPr lang="el-GR" sz="1300" dirty="0">
                  <a:solidFill>
                    <a:schemeClr val="tx1"/>
                  </a:solidFill>
                </a:rPr>
                <a:t>Αθήνα</a:t>
              </a:r>
              <a:r>
                <a:rPr lang="en-US" sz="1300" dirty="0">
                  <a:solidFill>
                    <a:schemeClr val="tx1"/>
                  </a:solidFill>
                </a:rPr>
                <a:t>: </a:t>
              </a:r>
              <a:r>
                <a:rPr lang="el-GR" sz="1300" dirty="0">
                  <a:solidFill>
                    <a:schemeClr val="tx1"/>
                  </a:solidFill>
                </a:rPr>
                <a:t>ΚΑΛΒΟΣ</a:t>
              </a:r>
              <a:endParaRPr lang="en-US" sz="1300" dirty="0">
                <a:solidFill>
                  <a:schemeClr val="tx1"/>
                </a:solidFill>
              </a:endParaRPr>
            </a:p>
            <a:p>
              <a:endParaRPr lang="el-GR" sz="600" dirty="0">
                <a:solidFill>
                  <a:schemeClr val="tx1"/>
                </a:solidFill>
              </a:endParaRPr>
            </a:p>
            <a:p>
              <a:r>
                <a:rPr lang="en-US" sz="1300" dirty="0">
                  <a:solidFill>
                    <a:schemeClr val="tx1"/>
                  </a:solidFill>
                </a:rPr>
                <a:t>Itten, J. (1998) </a:t>
              </a:r>
              <a:r>
                <a:rPr lang="en-US" sz="1300" i="1" dirty="0">
                  <a:solidFill>
                    <a:schemeClr val="tx1"/>
                  </a:solidFill>
                </a:rPr>
                <a:t>Kunst der Fabre</a:t>
              </a:r>
              <a:r>
                <a:rPr lang="en-US" sz="1300" dirty="0">
                  <a:solidFill>
                    <a:schemeClr val="tx1"/>
                  </a:solidFill>
                </a:rPr>
                <a:t>. </a:t>
              </a:r>
              <a:r>
                <a:rPr lang="el-GR" sz="1300" dirty="0">
                  <a:solidFill>
                    <a:schemeClr val="tx1"/>
                  </a:solidFill>
                </a:rPr>
                <a:t>Μτφρ. Ι. Ομορφοπούλου. ΑΘΗΝΑ: Ένωση Καθηγητών Καλλιτεχνικών Μαθημάτων.</a:t>
              </a:r>
              <a:endParaRPr lang="en-US" sz="1300" dirty="0">
                <a:solidFill>
                  <a:schemeClr val="tx1"/>
                </a:solidFill>
              </a:endParaRPr>
            </a:p>
            <a:p>
              <a:endParaRPr lang="el-GR" sz="600" dirty="0">
                <a:solidFill>
                  <a:schemeClr val="tx1"/>
                </a:solidFill>
              </a:endParaRPr>
            </a:p>
            <a:p>
              <a:r>
                <a:rPr lang="en-GB" sz="1300" dirty="0">
                  <a:solidFill>
                    <a:schemeClr val="tx1"/>
                  </a:solidFill>
                </a:rPr>
                <a:t>James</a:t>
              </a:r>
              <a:r>
                <a:rPr lang="en-US" sz="1300" dirty="0">
                  <a:solidFill>
                    <a:schemeClr val="tx1"/>
                  </a:solidFill>
                </a:rPr>
                <a:t>, </a:t>
              </a:r>
              <a:r>
                <a:rPr lang="en-GB" sz="1300" dirty="0">
                  <a:solidFill>
                    <a:schemeClr val="tx1"/>
                  </a:solidFill>
                </a:rPr>
                <a:t>William</a:t>
              </a:r>
              <a:r>
                <a:rPr lang="en-US" sz="1300" dirty="0">
                  <a:solidFill>
                    <a:schemeClr val="tx1"/>
                  </a:solidFill>
                </a:rPr>
                <a:t>. (1912) </a:t>
              </a:r>
              <a:r>
                <a:rPr lang="en-GB" sz="1300" i="1" dirty="0">
                  <a:solidFill>
                    <a:schemeClr val="tx1"/>
                  </a:solidFill>
                </a:rPr>
                <a:t>Essays in Radical Empiricism</a:t>
              </a:r>
              <a:r>
                <a:rPr lang="en-US" sz="1300" dirty="0">
                  <a:solidFill>
                    <a:schemeClr val="tx1"/>
                  </a:solidFill>
                </a:rPr>
                <a:t>. </a:t>
              </a:r>
              <a:r>
                <a:rPr lang="en-GB" sz="1300" dirty="0">
                  <a:solidFill>
                    <a:schemeClr val="tx1"/>
                  </a:solidFill>
                </a:rPr>
                <a:t>New York, London, Bombay, Kalcutta</a:t>
              </a:r>
              <a:r>
                <a:rPr lang="en-US" sz="1300" dirty="0">
                  <a:solidFill>
                    <a:schemeClr val="tx1"/>
                  </a:solidFill>
                </a:rPr>
                <a:t>: </a:t>
              </a:r>
              <a:r>
                <a:rPr lang="en-GB" sz="1300" dirty="0">
                  <a:solidFill>
                    <a:schemeClr val="tx1"/>
                  </a:solidFill>
                </a:rPr>
                <a:t>Longmans, Green, and Co.</a:t>
              </a:r>
            </a:p>
            <a:p>
              <a:endParaRPr lang="el-GR" sz="600" dirty="0">
                <a:solidFill>
                  <a:schemeClr val="tx1"/>
                </a:solidFill>
              </a:endParaRPr>
            </a:p>
            <a:p>
              <a:r>
                <a:rPr lang="en-GB" sz="1300" dirty="0">
                  <a:solidFill>
                    <a:schemeClr val="tx1"/>
                  </a:solidFill>
                </a:rPr>
                <a:t>Kandinsky, W. (1981) Concerning</a:t>
              </a:r>
              <a:r>
                <a:rPr lang="en-GB" sz="1300" i="1" dirty="0">
                  <a:solidFill>
                    <a:schemeClr val="tx1"/>
                  </a:solidFill>
                </a:rPr>
                <a:t> the Spiritual in Art</a:t>
              </a:r>
              <a:r>
                <a:rPr lang="en-GB" sz="1300" dirty="0">
                  <a:solidFill>
                    <a:schemeClr val="tx1"/>
                  </a:solidFill>
                </a:rPr>
                <a:t>. </a:t>
              </a:r>
              <a:r>
                <a:rPr lang="el-GR" sz="1300" dirty="0">
                  <a:solidFill>
                    <a:schemeClr val="tx1"/>
                  </a:solidFill>
                </a:rPr>
                <a:t>Μτφρ</a:t>
              </a:r>
              <a:r>
                <a:rPr lang="en-GB" sz="1300" dirty="0">
                  <a:solidFill>
                    <a:schemeClr val="tx1"/>
                  </a:solidFill>
                </a:rPr>
                <a:t>. </a:t>
              </a:r>
              <a:r>
                <a:rPr lang="el-GR" sz="1300" dirty="0">
                  <a:solidFill>
                    <a:schemeClr val="tx1"/>
                  </a:solidFill>
                </a:rPr>
                <a:t>Μηνάς Παράσχης</a:t>
              </a:r>
              <a:r>
                <a:rPr lang="en-GB" sz="1300" dirty="0">
                  <a:solidFill>
                    <a:schemeClr val="tx1"/>
                  </a:solidFill>
                </a:rPr>
                <a:t>. </a:t>
              </a:r>
              <a:r>
                <a:rPr lang="el-GR" sz="1300" dirty="0">
                  <a:solidFill>
                    <a:schemeClr val="tx1"/>
                  </a:solidFill>
                </a:rPr>
                <a:t>Αθήνα</a:t>
              </a:r>
              <a:r>
                <a:rPr lang="en-US" sz="1300" dirty="0">
                  <a:solidFill>
                    <a:schemeClr val="tx1"/>
                  </a:solidFill>
                </a:rPr>
                <a:t>: </a:t>
              </a:r>
              <a:r>
                <a:rPr lang="el-GR" sz="1300" dirty="0">
                  <a:solidFill>
                    <a:schemeClr val="tx1"/>
                  </a:solidFill>
                </a:rPr>
                <a:t>ΝΕΦΕΛΗ</a:t>
              </a:r>
              <a:endParaRPr lang="en-US" sz="1300" dirty="0">
                <a:solidFill>
                  <a:schemeClr val="tx1"/>
                </a:solidFill>
              </a:endParaRPr>
            </a:p>
            <a:p>
              <a:endParaRPr lang="en-US" sz="600" dirty="0">
                <a:solidFill>
                  <a:schemeClr val="tx1"/>
                </a:solidFill>
              </a:endParaRPr>
            </a:p>
            <a:p>
              <a:r>
                <a:rPr lang="en-US" sz="1400" dirty="0">
                  <a:solidFill>
                    <a:schemeClr val="tx1"/>
                  </a:solidFill>
                </a:rPr>
                <a:t>Kokkinou, T., Dikaiakou, A</a:t>
              </a:r>
              <a:r>
                <a:rPr lang="en-US" sz="1300" dirty="0">
                  <a:solidFill>
                    <a:schemeClr val="tx1"/>
                  </a:solidFill>
                </a:rPr>
                <a:t>. </a:t>
              </a:r>
              <a:r>
                <a:rPr lang="en-US" sz="1400" dirty="0">
                  <a:solidFill>
                    <a:schemeClr val="tx1"/>
                  </a:solidFill>
                </a:rPr>
                <a:t>(2007) ‘</a:t>
              </a:r>
              <a:r>
                <a:rPr lang="en-US" sz="1400" i="1" dirty="0">
                  <a:solidFill>
                    <a:schemeClr val="tx1"/>
                  </a:solidFill>
                </a:rPr>
                <a:t>Plaster casts of human limbs, in the asylum’s spacetime of Leros’ psychiatric hospital </a:t>
              </a:r>
              <a:r>
                <a:rPr lang="en-US" sz="1400" dirty="0">
                  <a:solidFill>
                    <a:schemeClr val="tx1"/>
                  </a:solidFill>
                </a:rPr>
                <a:t>1994’  in ART &amp; PSYCHIATRY - </a:t>
              </a:r>
              <a:r>
                <a:rPr lang="el-GR" sz="1400" i="1" dirty="0">
                  <a:solidFill>
                    <a:schemeClr val="tx1"/>
                  </a:solidFill>
                </a:rPr>
                <a:t>ΤΕΧΝΗ </a:t>
              </a:r>
              <a:r>
                <a:rPr lang="en-US" sz="1400" i="1" dirty="0">
                  <a:solidFill>
                    <a:schemeClr val="tx1"/>
                  </a:solidFill>
                </a:rPr>
                <a:t>&amp;</a:t>
              </a:r>
              <a:r>
                <a:rPr lang="el-GR" sz="1400" i="1" dirty="0">
                  <a:solidFill>
                    <a:schemeClr val="tx1"/>
                  </a:solidFill>
                </a:rPr>
                <a:t> ΨΥΧΙΑΤΡΙΚΗ</a:t>
              </a:r>
              <a:r>
                <a:rPr lang="en-US" sz="1400" dirty="0">
                  <a:solidFill>
                    <a:schemeClr val="tx1"/>
                  </a:solidFill>
                </a:rPr>
                <a:t>.   </a:t>
              </a:r>
              <a:r>
                <a:rPr lang="en-US" sz="1300" dirty="0">
                  <a:solidFill>
                    <a:schemeClr val="tx1"/>
                  </a:solidFill>
                </a:rPr>
                <a:t>Liodakis, A., Tzanakis, M., Tsourtou, V. </a:t>
              </a:r>
              <a:r>
                <a:rPr lang="en-GB" sz="1300" dirty="0">
                  <a:solidFill>
                    <a:schemeClr val="tx1"/>
                  </a:solidFill>
                </a:rPr>
                <a:t>(eds.) </a:t>
              </a:r>
              <a:r>
                <a:rPr lang="el-GR" sz="1400" dirty="0">
                  <a:solidFill>
                    <a:schemeClr val="tx1"/>
                  </a:solidFill>
                </a:rPr>
                <a:t>Αθήνα</a:t>
              </a:r>
              <a:r>
                <a:rPr lang="en-US" sz="1400" dirty="0">
                  <a:solidFill>
                    <a:schemeClr val="tx1"/>
                  </a:solidFill>
                </a:rPr>
                <a:t> : Focus And Health </a:t>
              </a:r>
              <a:r>
                <a:rPr lang="el-GR" sz="1400" dirty="0">
                  <a:solidFill>
                    <a:schemeClr val="tx1"/>
                  </a:solidFill>
                </a:rPr>
                <a:t>Ε</a:t>
              </a:r>
              <a:r>
                <a:rPr lang="en-US" sz="1400" dirty="0">
                  <a:solidFill>
                    <a:schemeClr val="tx1"/>
                  </a:solidFill>
                </a:rPr>
                <a:t>.</a:t>
              </a:r>
              <a:r>
                <a:rPr lang="el-GR" sz="1400" dirty="0">
                  <a:solidFill>
                    <a:schemeClr val="tx1"/>
                  </a:solidFill>
                </a:rPr>
                <a:t>Π</a:t>
              </a:r>
              <a:r>
                <a:rPr lang="en-US" sz="1400" dirty="0">
                  <a:solidFill>
                    <a:schemeClr val="tx1"/>
                  </a:solidFill>
                </a:rPr>
                <a:t>.</a:t>
              </a:r>
              <a:r>
                <a:rPr lang="el-GR" sz="1400" dirty="0">
                  <a:solidFill>
                    <a:schemeClr val="tx1"/>
                  </a:solidFill>
                </a:rPr>
                <a:t>Ε</a:t>
              </a:r>
              <a:r>
                <a:rPr lang="en-US" sz="1400" dirty="0">
                  <a:solidFill>
                    <a:schemeClr val="tx1"/>
                  </a:solidFill>
                </a:rPr>
                <a:t>.</a:t>
              </a:r>
            </a:p>
            <a:p>
              <a:endParaRPr lang="en-US" sz="600" dirty="0">
                <a:solidFill>
                  <a:schemeClr val="tx1"/>
                </a:solidFill>
              </a:endParaRPr>
            </a:p>
            <a:p>
              <a:r>
                <a:rPr lang="en-GB" sz="1400" dirty="0">
                  <a:solidFill>
                    <a:schemeClr val="tx1"/>
                  </a:solidFill>
                </a:rPr>
                <a:t>Kosuth, J. (2003)</a:t>
              </a:r>
              <a:r>
                <a:rPr lang="en-GB" sz="1400" i="1" dirty="0">
                  <a:solidFill>
                    <a:schemeClr val="tx1"/>
                  </a:solidFill>
                </a:rPr>
                <a:t> Art after Philosophy. </a:t>
              </a:r>
              <a:r>
                <a:rPr lang="en-GB" sz="1400" dirty="0">
                  <a:solidFill>
                    <a:schemeClr val="tx1"/>
                  </a:solidFill>
                </a:rPr>
                <a:t>1969 in </a:t>
              </a:r>
              <a:r>
                <a:rPr lang="en-GB" sz="1400" i="1" dirty="0">
                  <a:solidFill>
                    <a:schemeClr val="tx1"/>
                  </a:solidFill>
                </a:rPr>
                <a:t>Art in Theory 1900-2000</a:t>
              </a:r>
              <a:r>
                <a:rPr lang="en-GB" sz="1400" dirty="0">
                  <a:solidFill>
                    <a:schemeClr val="tx1"/>
                  </a:solidFill>
                </a:rPr>
                <a:t>. USA, UK, Australia: Harrison, Charles &amp; Wood, Paul. eds. Blackwell Publishing. Also available from : </a:t>
              </a:r>
              <a:r>
                <a:rPr lang="en-GB" sz="1400" u="sng" dirty="0">
                  <a:solidFill>
                    <a:schemeClr val="tx1"/>
                  </a:solidFill>
                  <a:hlinkClick r:id="rId4"/>
                </a:rPr>
                <a:t>https://monoskop.org/images/4/46/Kosuth_Joseph_1969_1991_Art_After_Philosophy.pdf</a:t>
              </a:r>
              <a:r>
                <a:rPr lang="en-GB" sz="1400" dirty="0">
                  <a:solidFill>
                    <a:schemeClr val="tx1"/>
                  </a:solidFill>
                </a:rPr>
                <a:t> </a:t>
              </a:r>
            </a:p>
          </p:txBody>
        </p:sp>
        <p:pic>
          <p:nvPicPr>
            <p:cNvPr id="3" name="Εικόνα 2" descr="C:\Users\mirmi\Downloads\EU_flag-Erasmus_vect_POS (1).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4" name="Εικόνα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pic>
          <p:nvPicPr>
            <p:cNvPr id="5" name="Εικόνα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45700" y="925509"/>
              <a:ext cx="1022878" cy="1445764"/>
            </a:xfrm>
            <a:prstGeom prst="rect">
              <a:avLst/>
            </a:prstGeom>
          </p:spPr>
        </p:pic>
      </p:grpSp>
    </p:spTree>
    <p:extLst>
      <p:ext uri="{BB962C8B-B14F-4D97-AF65-F5344CB8AC3E}">
        <p14:creationId xmlns:p14="http://schemas.microsoft.com/office/powerpoint/2010/main" val="384847792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grpSp>
        <p:nvGrpSpPr>
          <p:cNvPr id="4" name="Ομάδα 3"/>
          <p:cNvGrpSpPr/>
          <p:nvPr/>
        </p:nvGrpSpPr>
        <p:grpSpPr>
          <a:xfrm>
            <a:off x="-12710" y="199823"/>
            <a:ext cx="12265670" cy="6724102"/>
            <a:chOff x="-12710" y="199823"/>
            <a:chExt cx="12265670" cy="6724102"/>
          </a:xfrm>
        </p:grpSpPr>
        <p:sp>
          <p:nvSpPr>
            <p:cNvPr id="2" name="Ορθογώνιο 1"/>
            <p:cNvSpPr/>
            <p:nvPr/>
          </p:nvSpPr>
          <p:spPr>
            <a:xfrm>
              <a:off x="157641" y="199823"/>
              <a:ext cx="11698795" cy="602052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solidFill>
                    <a:schemeClr val="tx1"/>
                  </a:solidFill>
                </a:rPr>
                <a:t>Kuriyama, S. (1999). </a:t>
              </a:r>
              <a:r>
                <a:rPr lang="en-GB" sz="1300" i="1" dirty="0">
                  <a:solidFill>
                    <a:schemeClr val="tx1"/>
                  </a:solidFill>
                </a:rPr>
                <a:t>Expressiveness of the body and the Divergence of Greek and Chinese Medicine</a:t>
              </a:r>
              <a:r>
                <a:rPr lang="en-GB" sz="1300" dirty="0">
                  <a:solidFill>
                    <a:schemeClr val="tx1"/>
                  </a:solidFill>
                </a:rPr>
                <a:t>. U.S.A.: Urzone, Inc.</a:t>
              </a:r>
            </a:p>
            <a:p>
              <a:endParaRPr lang="en-GB" sz="800" dirty="0">
                <a:solidFill>
                  <a:schemeClr val="tx1"/>
                </a:solidFill>
              </a:endParaRPr>
            </a:p>
            <a:p>
              <a:r>
                <a:rPr lang="en-GB" sz="1300" dirty="0">
                  <a:solidFill>
                    <a:schemeClr val="tx1"/>
                  </a:solidFill>
                </a:rPr>
                <a:t>Krueger, L. (1982) </a:t>
              </a:r>
              <a:r>
                <a:rPr lang="en-GB" sz="1300" i="1" dirty="0">
                  <a:solidFill>
                    <a:schemeClr val="tx1"/>
                  </a:solidFill>
                </a:rPr>
                <a:t>1. Tactual perception in historical perspective: David Katz’s world of touch</a:t>
              </a:r>
              <a:r>
                <a:rPr lang="en-GB" sz="1300" dirty="0">
                  <a:solidFill>
                    <a:schemeClr val="tx1"/>
                  </a:solidFill>
                </a:rPr>
                <a:t>. in</a:t>
              </a:r>
              <a:r>
                <a:rPr lang="en-GB" sz="1300" i="1" dirty="0">
                  <a:solidFill>
                    <a:schemeClr val="tx1"/>
                  </a:solidFill>
                </a:rPr>
                <a:t> Tactual Perception: A Sourcebook</a:t>
              </a:r>
              <a:r>
                <a:rPr lang="en-GB" sz="1300" dirty="0">
                  <a:solidFill>
                    <a:schemeClr val="tx1"/>
                  </a:solidFill>
                </a:rPr>
                <a:t>. Cambridge: Cambridge University Press</a:t>
              </a:r>
            </a:p>
            <a:p>
              <a:endParaRPr lang="el-GR" sz="800" dirty="0">
                <a:solidFill>
                  <a:schemeClr val="tx1"/>
                </a:solidFill>
              </a:endParaRPr>
            </a:p>
            <a:p>
              <a:r>
                <a:rPr lang="en-GB" sz="1300" dirty="0">
                  <a:solidFill>
                    <a:schemeClr val="tx1"/>
                  </a:solidFill>
                </a:rPr>
                <a:t>Labraki-Plaka, M. (1986). </a:t>
              </a:r>
              <a:r>
                <a:rPr lang="en-GB" sz="1300" i="1" dirty="0">
                  <a:solidFill>
                    <a:schemeClr val="tx1"/>
                  </a:solidFill>
                </a:rPr>
                <a:t>BAUHAUS from Idealism to Functionalism</a:t>
              </a:r>
              <a:r>
                <a:rPr lang="en-US" sz="1300" dirty="0">
                  <a:solidFill>
                    <a:schemeClr val="tx1"/>
                  </a:solidFill>
                </a:rPr>
                <a:t>. </a:t>
              </a:r>
              <a:r>
                <a:rPr lang="el-GR" sz="1300" dirty="0">
                  <a:solidFill>
                    <a:schemeClr val="tx1"/>
                  </a:solidFill>
                </a:rPr>
                <a:t>Αθήνα: ΝΕΦΕΛΗ</a:t>
              </a:r>
              <a:endParaRPr lang="en-US" sz="1300" dirty="0">
                <a:solidFill>
                  <a:schemeClr val="tx1"/>
                </a:solidFill>
              </a:endParaRPr>
            </a:p>
            <a:p>
              <a:endParaRPr lang="el-GR" sz="800" dirty="0">
                <a:solidFill>
                  <a:schemeClr val="tx1"/>
                </a:solidFill>
              </a:endParaRPr>
            </a:p>
            <a:p>
              <a:r>
                <a:rPr lang="el-GR" sz="1300" dirty="0">
                  <a:solidFill>
                    <a:schemeClr val="tx1"/>
                  </a:solidFill>
                </a:rPr>
                <a:t>Μάτσα, Κ. (2001). </a:t>
              </a:r>
              <a:r>
                <a:rPr lang="el-GR" sz="1300" i="1" dirty="0">
                  <a:solidFill>
                    <a:schemeClr val="tx1"/>
                  </a:solidFill>
                </a:rPr>
                <a:t>Ψάξαμε Ανθρώπους και Βρήκαμε Σκιές</a:t>
              </a:r>
              <a:r>
                <a:rPr lang="el-GR" sz="1300" dirty="0">
                  <a:solidFill>
                    <a:schemeClr val="tx1"/>
                  </a:solidFill>
                </a:rPr>
                <a:t>. Αθήνα</a:t>
              </a:r>
              <a:r>
                <a:rPr lang="en-US" sz="1300" dirty="0">
                  <a:solidFill>
                    <a:schemeClr val="tx1"/>
                  </a:solidFill>
                </a:rPr>
                <a:t>: </a:t>
              </a:r>
              <a:r>
                <a:rPr lang="el-GR" sz="1300" dirty="0">
                  <a:solidFill>
                    <a:schemeClr val="tx1"/>
                  </a:solidFill>
                </a:rPr>
                <a:t>Άγρα</a:t>
              </a:r>
              <a:endParaRPr lang="en-US" sz="1300" dirty="0">
                <a:solidFill>
                  <a:schemeClr val="tx1"/>
                </a:solidFill>
              </a:endParaRPr>
            </a:p>
            <a:p>
              <a:endParaRPr lang="el-GR" sz="800" dirty="0">
                <a:solidFill>
                  <a:schemeClr val="tx1"/>
                </a:solidFill>
              </a:endParaRPr>
            </a:p>
            <a:p>
              <a:r>
                <a:rPr lang="en-US" sz="1300" dirty="0">
                  <a:solidFill>
                    <a:schemeClr val="tx1"/>
                  </a:solidFill>
                </a:rPr>
                <a:t>Mastrandrea, S., Fagioli, S., Biasi, V. (2019). </a:t>
              </a:r>
              <a:r>
                <a:rPr lang="en-US" sz="1300" i="1" dirty="0">
                  <a:solidFill>
                    <a:schemeClr val="tx1"/>
                  </a:solidFill>
                </a:rPr>
                <a:t>Art and Psychological Well-Being: Linking the Brain to the Aesthetic Emotion</a:t>
              </a:r>
              <a:r>
                <a:rPr lang="en-US" sz="1300" dirty="0">
                  <a:solidFill>
                    <a:schemeClr val="tx1"/>
                  </a:solidFill>
                </a:rPr>
                <a:t>. Frontiers in Psychology, Volume 10 </a:t>
              </a:r>
              <a:endParaRPr lang="el-GR" sz="1300" dirty="0">
                <a:solidFill>
                  <a:schemeClr val="tx1"/>
                </a:solidFill>
              </a:endParaRPr>
            </a:p>
            <a:p>
              <a:endParaRPr lang="el-GR" sz="600" dirty="0">
                <a:solidFill>
                  <a:schemeClr val="tx1"/>
                </a:solidFill>
              </a:endParaRPr>
            </a:p>
            <a:p>
              <a:r>
                <a:rPr lang="en-GB" sz="1300" dirty="0">
                  <a:solidFill>
                    <a:schemeClr val="tx1"/>
                  </a:solidFill>
                </a:rPr>
                <a:t>Merleau-Ponty, M. (1962) </a:t>
              </a:r>
              <a:r>
                <a:rPr lang="en-GB" sz="1300" i="1" dirty="0">
                  <a:solidFill>
                    <a:schemeClr val="tx1"/>
                  </a:solidFill>
                </a:rPr>
                <a:t>Phenomenology of Perception</a:t>
              </a:r>
              <a:r>
                <a:rPr lang="en-GB" sz="1300" dirty="0">
                  <a:solidFill>
                    <a:schemeClr val="tx1"/>
                  </a:solidFill>
                </a:rPr>
                <a:t>. London, New York: Colin, Smith. Routledge &amp; Kegan Paul</a:t>
              </a:r>
            </a:p>
            <a:p>
              <a:endParaRPr lang="el-GR" sz="800" dirty="0">
                <a:solidFill>
                  <a:schemeClr val="tx1"/>
                </a:solidFill>
              </a:endParaRPr>
            </a:p>
            <a:p>
              <a:r>
                <a:rPr lang="en-GB" sz="1300" dirty="0">
                  <a:solidFill>
                    <a:schemeClr val="tx1"/>
                  </a:solidFill>
                </a:rPr>
                <a:t>Merleau-Ponty, M. (2003). ‘</a:t>
              </a:r>
              <a:r>
                <a:rPr lang="en-GB" sz="1300" i="1" dirty="0">
                  <a:solidFill>
                    <a:schemeClr val="tx1"/>
                  </a:solidFill>
                </a:rPr>
                <a:t>Eye and Mind</a:t>
              </a:r>
              <a:r>
                <a:rPr lang="en-GB" sz="1300" dirty="0">
                  <a:solidFill>
                    <a:schemeClr val="tx1"/>
                  </a:solidFill>
                </a:rPr>
                <a:t>’ in </a:t>
              </a:r>
              <a:r>
                <a:rPr lang="en-GB" sz="1300" i="1" dirty="0">
                  <a:solidFill>
                    <a:schemeClr val="tx1"/>
                  </a:solidFill>
                </a:rPr>
                <a:t>Art in Theory 1900-2000</a:t>
              </a:r>
              <a:r>
                <a:rPr lang="en-GB" sz="1300" dirty="0">
                  <a:solidFill>
                    <a:schemeClr val="tx1"/>
                  </a:solidFill>
                </a:rPr>
                <a:t>. USA, UK, Australia: Harrison, Charles &amp; Wood, Paul. eds. Blackwell Publishing</a:t>
              </a:r>
            </a:p>
            <a:p>
              <a:endParaRPr lang="el-GR" sz="800" dirty="0">
                <a:solidFill>
                  <a:schemeClr val="tx1"/>
                </a:solidFill>
              </a:endParaRPr>
            </a:p>
            <a:p>
              <a:r>
                <a:rPr lang="en-GB" sz="1300" dirty="0">
                  <a:solidFill>
                    <a:schemeClr val="tx1"/>
                  </a:solidFill>
                </a:rPr>
                <a:t>Moran, D. (2008) </a:t>
              </a:r>
              <a:r>
                <a:rPr lang="en-GB" sz="1300" i="1" dirty="0">
                  <a:solidFill>
                    <a:schemeClr val="tx1"/>
                  </a:solidFill>
                </a:rPr>
                <a:t>INTRODUCTION TO PHENOMENOLOGY</a:t>
              </a:r>
              <a:r>
                <a:rPr lang="en-GB" sz="1300" dirty="0">
                  <a:solidFill>
                    <a:schemeClr val="tx1"/>
                  </a:solidFill>
                </a:rPr>
                <a:t>, London, New York: Routledge Taylor &amp; Francis Group</a:t>
              </a:r>
            </a:p>
            <a:p>
              <a:endParaRPr lang="el-GR" sz="800" dirty="0">
                <a:solidFill>
                  <a:schemeClr val="tx1"/>
                </a:solidFill>
              </a:endParaRPr>
            </a:p>
            <a:p>
              <a:r>
                <a:rPr lang="en-GB" sz="1300" dirty="0">
                  <a:solidFill>
                    <a:schemeClr val="tx1"/>
                  </a:solidFill>
                </a:rPr>
                <a:t>Newton, I. (Sir)</a:t>
              </a:r>
              <a:r>
                <a:rPr lang="en-US" sz="1300" dirty="0">
                  <a:solidFill>
                    <a:schemeClr val="tx1"/>
                  </a:solidFill>
                </a:rPr>
                <a:t> (1973) </a:t>
              </a:r>
              <a:r>
                <a:rPr lang="en-US" sz="1300" i="1" dirty="0">
                  <a:solidFill>
                    <a:schemeClr val="tx1"/>
                  </a:solidFill>
                </a:rPr>
                <a:t>The unpublished first version of Isaac Newton’s Cambridge lectures on optics 1670-1672</a:t>
              </a:r>
              <a:r>
                <a:rPr lang="en-US" sz="1300" dirty="0">
                  <a:solidFill>
                    <a:schemeClr val="tx1"/>
                  </a:solidFill>
                </a:rPr>
                <a:t>. Cambridge:  Cambridge The University Library</a:t>
              </a:r>
            </a:p>
            <a:p>
              <a:endParaRPr lang="el-GR" sz="800" dirty="0">
                <a:solidFill>
                  <a:schemeClr val="tx1"/>
                </a:solidFill>
              </a:endParaRPr>
            </a:p>
            <a:p>
              <a:r>
                <a:rPr lang="en-US" sz="1300" dirty="0">
                  <a:solidFill>
                    <a:schemeClr val="tx1"/>
                  </a:solidFill>
                </a:rPr>
                <a:t>Plini G.S. the Elder. </a:t>
              </a:r>
              <a:r>
                <a:rPr lang="en-US" sz="1300" i="1" dirty="0">
                  <a:solidFill>
                    <a:schemeClr val="tx1"/>
                  </a:solidFill>
                </a:rPr>
                <a:t>Natural History</a:t>
              </a:r>
              <a:r>
                <a:rPr lang="el-GR" sz="1300" dirty="0">
                  <a:solidFill>
                    <a:schemeClr val="tx1"/>
                  </a:solidFill>
                </a:rPr>
                <a:t> </a:t>
              </a:r>
              <a:r>
                <a:rPr lang="en-US" sz="1300" i="1" dirty="0">
                  <a:solidFill>
                    <a:schemeClr val="tx1"/>
                  </a:solidFill>
                </a:rPr>
                <a:t>Books 33–37: Minerals (and medicine), the fine arts, and gemstones.</a:t>
              </a:r>
              <a:r>
                <a:rPr lang="en-US" sz="1300" dirty="0">
                  <a:solidFill>
                    <a:schemeClr val="tx1"/>
                  </a:solidFill>
                </a:rPr>
                <a:t> Retrieved from : </a:t>
              </a:r>
              <a:r>
                <a:rPr lang="el-GR" sz="1300" u="sng" dirty="0">
                  <a:hlinkClick r:id="rId2"/>
                </a:rPr>
                <a:t>https://ia600208.us.archive.org/2/items/cu31924031053550/cu31924031053550.pdf</a:t>
              </a:r>
              <a:r>
                <a:rPr lang="en-US" sz="1300" u="sng" dirty="0">
                  <a:solidFill>
                    <a:schemeClr val="tx1"/>
                  </a:solidFill>
                </a:rPr>
                <a:t> </a:t>
              </a:r>
              <a:r>
                <a:rPr lang="en-US" sz="1300" dirty="0">
                  <a:solidFill>
                    <a:schemeClr val="tx1"/>
                  </a:solidFill>
                </a:rPr>
                <a:t>&amp; </a:t>
              </a:r>
              <a:r>
                <a:rPr lang="el-GR" sz="1300" dirty="0">
                  <a:solidFill>
                    <a:schemeClr val="tx1"/>
                  </a:solidFill>
                </a:rPr>
                <a:t> </a:t>
              </a:r>
              <a:r>
                <a:rPr lang="el-GR" sz="1300" u="sng" dirty="0">
                  <a:hlinkClick r:id="rId3"/>
                </a:rPr>
                <a:t>https://www.perseus.tufts.edu/hopper/text?doc=Perseus%3Atext%3A1999.02.0137%3Abook%3D35%3Achapter%3D40</a:t>
              </a:r>
              <a:r>
                <a:rPr lang="el-GR" sz="1300" dirty="0"/>
                <a:t> )</a:t>
              </a:r>
            </a:p>
            <a:p>
              <a:endParaRPr lang="en-US" sz="800" dirty="0">
                <a:solidFill>
                  <a:schemeClr val="tx1"/>
                </a:solidFill>
              </a:endParaRPr>
            </a:p>
            <a:p>
              <a:r>
                <a:rPr lang="el-GR" sz="1300" dirty="0">
                  <a:solidFill>
                    <a:schemeClr val="tx1"/>
                  </a:solidFill>
                </a:rPr>
                <a:t>Πλίνιος ο ΠΡΕΣΒΥΤΕΡΟΣ. (1994) </a:t>
              </a:r>
              <a:r>
                <a:rPr lang="el-GR" sz="1300" i="1" dirty="0">
                  <a:solidFill>
                    <a:schemeClr val="tx1"/>
                  </a:solidFill>
                </a:rPr>
                <a:t>ΠΕΡΙ ΤΗΣ ΑΡΧΑΙΑΣ ΕΛΛΗΝΙΚΗΣ ΖΩΓΡΑΦΙΚΗΣ</a:t>
              </a:r>
              <a:r>
                <a:rPr lang="el-GR" sz="1300" dirty="0">
                  <a:solidFill>
                    <a:schemeClr val="tx1"/>
                  </a:solidFill>
                </a:rPr>
                <a:t>. ΜΤΦΡ. Τ. Ρούσσος, Α. Β. Λεβίδης. </a:t>
              </a:r>
              <a:r>
                <a:rPr lang="en-US" sz="1300" dirty="0">
                  <a:solidFill>
                    <a:schemeClr val="tx1"/>
                  </a:solidFill>
                </a:rPr>
                <a:t>Ed</a:t>
              </a:r>
              <a:r>
                <a:rPr lang="el-GR" sz="1300" dirty="0">
                  <a:solidFill>
                    <a:schemeClr val="tx1"/>
                  </a:solidFill>
                </a:rPr>
                <a:t>.Α. Λεβίδης. Αθήνα: ΑΓΡΑ</a:t>
              </a:r>
              <a:endParaRPr lang="en-US" sz="1300" dirty="0">
                <a:solidFill>
                  <a:schemeClr val="tx1"/>
                </a:solidFill>
              </a:endParaRPr>
            </a:p>
            <a:p>
              <a:endParaRPr lang="el-GR" sz="800" dirty="0">
                <a:solidFill>
                  <a:schemeClr val="tx1"/>
                </a:solidFill>
              </a:endParaRPr>
            </a:p>
            <a:p>
              <a:r>
                <a:rPr lang="en-GB" sz="1300" dirty="0">
                  <a:solidFill>
                    <a:schemeClr val="tx1"/>
                  </a:solidFill>
                </a:rPr>
                <a:t>Polanyi, M. (1969) </a:t>
              </a:r>
              <a:r>
                <a:rPr lang="en-GB" sz="1300" i="1" dirty="0">
                  <a:solidFill>
                    <a:schemeClr val="tx1"/>
                  </a:solidFill>
                </a:rPr>
                <a:t>Knowing and Being</a:t>
              </a:r>
              <a:r>
                <a:rPr lang="en-GB" sz="1300" dirty="0">
                  <a:solidFill>
                    <a:schemeClr val="tx1"/>
                  </a:solidFill>
                </a:rPr>
                <a:t>. London</a:t>
              </a:r>
              <a:r>
                <a:rPr lang="en-US" sz="1300" dirty="0">
                  <a:solidFill>
                    <a:schemeClr val="tx1"/>
                  </a:solidFill>
                </a:rPr>
                <a:t>: </a:t>
              </a:r>
              <a:r>
                <a:rPr lang="en-GB" sz="1300" dirty="0">
                  <a:solidFill>
                    <a:schemeClr val="tx1"/>
                  </a:solidFill>
                </a:rPr>
                <a:t>Routledge &amp; Kegan Paul</a:t>
              </a:r>
            </a:p>
            <a:p>
              <a:endParaRPr lang="el-GR" sz="800" dirty="0">
                <a:solidFill>
                  <a:schemeClr val="tx1"/>
                </a:solidFill>
              </a:endParaRPr>
            </a:p>
            <a:p>
              <a:r>
                <a:rPr lang="en-GB" sz="1300" dirty="0">
                  <a:solidFill>
                    <a:schemeClr val="tx1"/>
                  </a:solidFill>
                </a:rPr>
                <a:t>Prossser, J</a:t>
              </a:r>
              <a:r>
                <a:rPr lang="en-US" sz="1300" dirty="0">
                  <a:solidFill>
                    <a:schemeClr val="tx1"/>
                  </a:solidFill>
                </a:rPr>
                <a:t>. </a:t>
              </a:r>
              <a:r>
                <a:rPr lang="en-GB" sz="1300" i="1" dirty="0">
                  <a:solidFill>
                    <a:schemeClr val="tx1"/>
                  </a:solidFill>
                </a:rPr>
                <a:t>3. Skin memories</a:t>
              </a:r>
              <a:r>
                <a:rPr lang="en-GB" sz="1300" dirty="0">
                  <a:solidFill>
                    <a:schemeClr val="tx1"/>
                  </a:solidFill>
                </a:rPr>
                <a:t> in </a:t>
              </a:r>
              <a:r>
                <a:rPr lang="en-GB" sz="1300" i="1" dirty="0">
                  <a:solidFill>
                    <a:schemeClr val="tx1"/>
                  </a:solidFill>
                </a:rPr>
                <a:t>Thinking through the skin</a:t>
              </a:r>
              <a:r>
                <a:rPr lang="en-GB" sz="1300" dirty="0">
                  <a:solidFill>
                    <a:schemeClr val="tx1"/>
                  </a:solidFill>
                </a:rPr>
                <a:t>. Ahmed Sara &amp; Stacey, Jackie (ed.) (2001), London</a:t>
              </a:r>
              <a:r>
                <a:rPr lang="en-US" sz="1300" dirty="0">
                  <a:solidFill>
                    <a:schemeClr val="tx1"/>
                  </a:solidFill>
                </a:rPr>
                <a:t>: </a:t>
              </a:r>
              <a:r>
                <a:rPr lang="en-GB" sz="1300" dirty="0">
                  <a:solidFill>
                    <a:schemeClr val="tx1"/>
                  </a:solidFill>
                </a:rPr>
                <a:t>Routledge</a:t>
              </a:r>
            </a:p>
            <a:p>
              <a:endParaRPr lang="el-GR" sz="800" dirty="0">
                <a:solidFill>
                  <a:schemeClr val="tx1"/>
                </a:solidFill>
              </a:endParaRPr>
            </a:p>
            <a:p>
              <a:r>
                <a:rPr lang="en-GB" sz="1300" dirty="0">
                  <a:solidFill>
                    <a:schemeClr val="tx1"/>
                  </a:solidFill>
                </a:rPr>
                <a:t>Sluys, F. and Legrand, F.C. (1955). </a:t>
              </a:r>
              <a:r>
                <a:rPr lang="en-GB" sz="1300" i="1" dirty="0">
                  <a:solidFill>
                    <a:schemeClr val="tx1"/>
                  </a:solidFill>
                </a:rPr>
                <a:t>Archiboldo et les archoboldesques</a:t>
              </a:r>
              <a:r>
                <a:rPr lang="en-GB" sz="1300" dirty="0">
                  <a:solidFill>
                    <a:schemeClr val="tx1"/>
                  </a:solidFill>
                </a:rPr>
                <a:t>. Brussels: </a:t>
              </a:r>
              <a:r>
                <a:rPr lang="en-US" sz="1300" dirty="0">
                  <a:solidFill>
                    <a:schemeClr val="tx1"/>
                  </a:solidFill>
                </a:rPr>
                <a:t>André De Rache, Aalter</a:t>
              </a:r>
            </a:p>
            <a:p>
              <a:endParaRPr lang="en-US" sz="800" dirty="0">
                <a:solidFill>
                  <a:schemeClr val="tx1"/>
                </a:solidFill>
              </a:endParaRPr>
            </a:p>
            <a:p>
              <a:r>
                <a:rPr lang="en-US" sz="1300" dirty="0">
                  <a:solidFill>
                    <a:schemeClr val="tx1"/>
                  </a:solidFill>
                </a:rPr>
                <a:t>Tanizaki, J. </a:t>
              </a:r>
              <a:r>
                <a:rPr lang="en-US" sz="1300" i="1" dirty="0">
                  <a:solidFill>
                    <a:schemeClr val="tx1"/>
                  </a:solidFill>
                </a:rPr>
                <a:t>In praise of shadows </a:t>
              </a:r>
              <a:r>
                <a:rPr lang="en-US" sz="1300" dirty="0">
                  <a:solidFill>
                    <a:schemeClr val="tx1"/>
                  </a:solidFill>
                </a:rPr>
                <a:t>(1933) // </a:t>
              </a:r>
              <a:r>
                <a:rPr lang="el-GR" sz="1300" i="1" dirty="0">
                  <a:solidFill>
                    <a:schemeClr val="tx1"/>
                  </a:solidFill>
                </a:rPr>
                <a:t>Το εγκώμιον της σκιάς</a:t>
              </a:r>
              <a:r>
                <a:rPr lang="en-US" sz="1300" dirty="0">
                  <a:solidFill>
                    <a:schemeClr val="tx1"/>
                  </a:solidFill>
                </a:rPr>
                <a:t> (1992) </a:t>
              </a:r>
              <a:r>
                <a:rPr lang="el-GR" sz="1300" dirty="0">
                  <a:solidFill>
                    <a:schemeClr val="tx1"/>
                  </a:solidFill>
                </a:rPr>
                <a:t>Μτφρ</a:t>
              </a:r>
              <a:r>
                <a:rPr lang="en-GB" sz="1300" dirty="0">
                  <a:solidFill>
                    <a:schemeClr val="tx1"/>
                  </a:solidFill>
                </a:rPr>
                <a:t>. </a:t>
              </a:r>
              <a:r>
                <a:rPr lang="el-GR" sz="1300" dirty="0">
                  <a:solidFill>
                    <a:schemeClr val="tx1"/>
                  </a:solidFill>
                </a:rPr>
                <a:t>Π</a:t>
              </a:r>
              <a:r>
                <a:rPr lang="en-GB" sz="1300" dirty="0">
                  <a:solidFill>
                    <a:schemeClr val="tx1"/>
                  </a:solidFill>
                </a:rPr>
                <a:t>. </a:t>
              </a:r>
              <a:r>
                <a:rPr lang="el-GR" sz="1300" dirty="0">
                  <a:solidFill>
                    <a:schemeClr val="tx1"/>
                  </a:solidFill>
                </a:rPr>
                <a:t>Ευαγγελίδης</a:t>
              </a:r>
              <a:r>
                <a:rPr lang="en-US" sz="1300" dirty="0">
                  <a:solidFill>
                    <a:schemeClr val="tx1"/>
                  </a:solidFill>
                </a:rPr>
                <a:t>. </a:t>
              </a:r>
              <a:r>
                <a:rPr lang="el-GR" sz="1300" dirty="0">
                  <a:solidFill>
                    <a:schemeClr val="tx1"/>
                  </a:solidFill>
                </a:rPr>
                <a:t>Αθήνα</a:t>
              </a:r>
              <a:r>
                <a:rPr lang="en-US" sz="1300" dirty="0">
                  <a:solidFill>
                    <a:schemeClr val="tx1"/>
                  </a:solidFill>
                </a:rPr>
                <a:t>: </a:t>
              </a:r>
              <a:r>
                <a:rPr lang="el-GR" sz="1300" dirty="0">
                  <a:solidFill>
                    <a:schemeClr val="tx1"/>
                  </a:solidFill>
                </a:rPr>
                <a:t>ΑΓΡΑ</a:t>
              </a:r>
              <a:r>
                <a:rPr lang="en-GB" sz="1300" dirty="0">
                  <a:solidFill>
                    <a:schemeClr val="tx1"/>
                  </a:solidFill>
                </a:rPr>
                <a:t>, </a:t>
              </a:r>
              <a:r>
                <a:rPr lang="en-US" sz="1300" dirty="0">
                  <a:solidFill>
                    <a:schemeClr val="tx1"/>
                  </a:solidFill>
                </a:rPr>
                <a:t>also Retrieved from </a:t>
              </a:r>
              <a:r>
                <a:rPr lang="en-US" sz="1300" u="sng" dirty="0">
                  <a:solidFill>
                    <a:schemeClr val="tx1"/>
                  </a:solidFill>
                  <a:hlinkClick r:id="rId4"/>
                </a:rPr>
                <a:t>http://www.dodici12.com/docs/Tanizaki-JunIchiro-In-Praise-of-Shadows.pdf</a:t>
              </a:r>
              <a:r>
                <a:rPr lang="en-US" sz="1300" dirty="0">
                  <a:solidFill>
                    <a:schemeClr val="tx1"/>
                  </a:solidFill>
                </a:rPr>
                <a:t>  (eng)</a:t>
              </a:r>
              <a:r>
                <a:rPr lang="en-GB" sz="1300" dirty="0">
                  <a:solidFill>
                    <a:schemeClr val="tx1"/>
                  </a:solidFill>
                </a:rPr>
                <a:t>,</a:t>
              </a:r>
              <a:r>
                <a:rPr lang="en-US" sz="1300" dirty="0">
                  <a:solidFill>
                    <a:schemeClr val="tx1"/>
                  </a:solidFill>
                </a:rPr>
                <a:t>  </a:t>
              </a:r>
              <a:r>
                <a:rPr lang="en-US" sz="1300" u="sng" dirty="0">
                  <a:solidFill>
                    <a:schemeClr val="tx1"/>
                  </a:solidFill>
                  <a:hlinkClick r:id="rId5"/>
                </a:rPr>
                <a:t>https://vdoc.pub/download/-6vmpve9aq590</a:t>
              </a:r>
              <a:r>
                <a:rPr lang="en-US" sz="1300" dirty="0">
                  <a:solidFill>
                    <a:schemeClr val="tx1"/>
                  </a:solidFill>
                </a:rPr>
                <a:t>  (</a:t>
              </a:r>
              <a:r>
                <a:rPr lang="el-GR" sz="1300" dirty="0">
                  <a:solidFill>
                    <a:schemeClr val="tx1"/>
                  </a:solidFill>
                </a:rPr>
                <a:t>ελλ</a:t>
              </a:r>
              <a:r>
                <a:rPr lang="en-US" sz="1300" dirty="0">
                  <a:solidFill>
                    <a:schemeClr val="tx1"/>
                  </a:solidFill>
                </a:rPr>
                <a:t>) 31.10.22</a:t>
              </a:r>
            </a:p>
            <a:p>
              <a:endParaRPr lang="el-GR" sz="800" dirty="0">
                <a:solidFill>
                  <a:schemeClr val="tx1"/>
                </a:solidFill>
              </a:endParaRPr>
            </a:p>
            <a:p>
              <a:r>
                <a:rPr lang="en-GB" sz="1300" dirty="0">
                  <a:solidFill>
                    <a:schemeClr val="tx1"/>
                  </a:solidFill>
                </a:rPr>
                <a:t>Thayer, Stephen. (1982)  </a:t>
              </a:r>
              <a:r>
                <a:rPr lang="en-GB" sz="1300" i="1" dirty="0">
                  <a:solidFill>
                    <a:schemeClr val="tx1"/>
                  </a:solidFill>
                </a:rPr>
                <a:t>8. Social Touching</a:t>
              </a:r>
              <a:r>
                <a:rPr lang="en-GB" sz="1300" dirty="0">
                  <a:solidFill>
                    <a:schemeClr val="tx1"/>
                  </a:solidFill>
                </a:rPr>
                <a:t> in </a:t>
              </a:r>
              <a:r>
                <a:rPr lang="en-GB" sz="1300" i="1" dirty="0">
                  <a:solidFill>
                    <a:schemeClr val="tx1"/>
                  </a:solidFill>
                </a:rPr>
                <a:t>Tactual Perception: A Sourcebook</a:t>
              </a:r>
              <a:r>
                <a:rPr lang="en-GB" sz="1300" dirty="0">
                  <a:solidFill>
                    <a:schemeClr val="tx1"/>
                  </a:solidFill>
                </a:rPr>
                <a:t>. Schiff, William &amp; Foulke, Emerson (eds.) Cambridge; London; New Rochelle; Melbourne; Sydney</a:t>
              </a:r>
              <a:r>
                <a:rPr lang="en-US" sz="1300" dirty="0">
                  <a:solidFill>
                    <a:schemeClr val="tx1"/>
                  </a:solidFill>
                </a:rPr>
                <a:t> : </a:t>
              </a:r>
              <a:r>
                <a:rPr lang="en-GB" sz="1300" dirty="0">
                  <a:solidFill>
                    <a:schemeClr val="tx1"/>
                  </a:solidFill>
                </a:rPr>
                <a:t>Cambridge University Press</a:t>
              </a:r>
            </a:p>
          </p:txBody>
        </p:sp>
        <p:pic>
          <p:nvPicPr>
            <p:cNvPr id="3" name="Εικόνα 2"/>
            <p:cNvPicPr>
              <a:picLocks noChangeAspect="1"/>
            </p:cNvPicPr>
            <p:nvPr/>
          </p:nvPicPr>
          <p:blipFill>
            <a:blip r:embed="rId6" cstate="email">
              <a:extLst>
                <a:ext uri="{BEBA8EAE-BF5A-486C-A8C5-ECC9F3942E4B}">
                  <a14:imgProps xmlns:a14="http://schemas.microsoft.com/office/drawing/2010/main">
                    <a14:imgLayer r:embed="rId7">
                      <a14:imgEffect>
                        <a14:backgroundRemoval t="6747" b="96747" l="3500" r="94000">
                          <a14:foregroundMark x1="53250" y1="13373" x2="60750" y2="36867"/>
                          <a14:foregroundMark x1="27000" y1="31205" x2="49500" y2="36145"/>
                          <a14:foregroundMark x1="45875" y1="29759" x2="55250" y2="26867"/>
                          <a14:foregroundMark x1="59625" y1="25422" x2="73125" y2="31807"/>
                          <a14:foregroundMark x1="27000" y1="47952" x2="42375" y2="51084"/>
                          <a14:foregroundMark x1="22500" y1="45422" x2="22500" y2="49639"/>
                          <a14:foregroundMark x1="51250" y1="49639" x2="61000" y2="49518"/>
                          <a14:foregroundMark x1="49750" y1="70964" x2="69625" y2="60602"/>
                          <a14:foregroundMark x1="68125" y1="59036" x2="68125" y2="59036"/>
                          <a14:foregroundMark x1="35125" y1="60482" x2="40625" y2="62892"/>
                          <a14:foregroundMark x1="12250" y1="56265" x2="26250" y2="62169"/>
                          <a14:foregroundMark x1="29125" y1="60723" x2="30750" y2="62892"/>
                          <a14:foregroundMark x1="25875" y1="73735" x2="29500" y2="76627"/>
                          <a14:foregroundMark x1="33250" y1="76024" x2="46125" y2="82410"/>
                          <a14:foregroundMark x1="47125" y1="82169" x2="69000" y2="66988"/>
                          <a14:foregroundMark x1="36375" y1="68675" x2="48750" y2="70482"/>
                          <a14:foregroundMark x1="74375" y1="76747" x2="74000" y2="80964"/>
                          <a14:foregroundMark x1="16875" y1="43253" x2="21625" y2="44217"/>
                          <a14:foregroundMark x1="26625" y1="31807" x2="38875" y2="43976"/>
                          <a14:foregroundMark x1="58750" y1="39277" x2="76500" y2="32892"/>
                          <a14:backgroundMark x1="17500" y1="42892" x2="19125" y2="42892"/>
                          <a14:backgroundMark x1="19250" y1="43133" x2="21375" y2="43133"/>
                        </a14:backgroundRemoval>
                      </a14:imgEffect>
                    </a14:imgLayer>
                  </a14:imgProps>
                </a:ext>
                <a:ext uri="{28A0092B-C50C-407E-A947-70E740481C1C}">
                  <a14:useLocalDpi xmlns:a14="http://schemas.microsoft.com/office/drawing/2010/main"/>
                </a:ext>
              </a:extLst>
            </a:blip>
            <a:stretch>
              <a:fillRect/>
            </a:stretch>
          </p:blipFill>
          <p:spPr>
            <a:xfrm>
              <a:off x="9876710" y="2996090"/>
              <a:ext cx="1876450" cy="1946817"/>
            </a:xfrm>
            <a:prstGeom prst="rect">
              <a:avLst/>
            </a:prstGeom>
          </p:spPr>
        </p:pic>
        <p:pic>
          <p:nvPicPr>
            <p:cNvPr id="5" name="Εικόνα 4" descr="C:\Users\mirmi\Downloads\EU_flag-Erasmus_vect_POS (1).jpg"/>
            <p:cNvPicPr/>
            <p:nvPr/>
          </p:nvPicPr>
          <p:blipFill>
            <a:blip r:embed="rId8"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6" name="Εικόνα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grpSp>
    </p:spTree>
    <p:extLst>
      <p:ext uri="{BB962C8B-B14F-4D97-AF65-F5344CB8AC3E}">
        <p14:creationId xmlns:p14="http://schemas.microsoft.com/office/powerpoint/2010/main" val="335211203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grpSp>
        <p:nvGrpSpPr>
          <p:cNvPr id="3" name="Ομάδα 2"/>
          <p:cNvGrpSpPr/>
          <p:nvPr/>
        </p:nvGrpSpPr>
        <p:grpSpPr>
          <a:xfrm>
            <a:off x="-41472" y="321022"/>
            <a:ext cx="12296993" cy="6597403"/>
            <a:chOff x="-41472" y="321022"/>
            <a:chExt cx="12296993" cy="6597403"/>
          </a:xfrm>
        </p:grpSpPr>
        <p:sp>
          <p:nvSpPr>
            <p:cNvPr id="16" name="Ορθογώνιο 15"/>
            <p:cNvSpPr/>
            <p:nvPr/>
          </p:nvSpPr>
          <p:spPr>
            <a:xfrm>
              <a:off x="230963" y="2726515"/>
              <a:ext cx="11703297" cy="1724631"/>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el-GR" sz="1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Clipart-library. </a:t>
              </a:r>
              <a:r>
                <a:rPr lang="en-US" altLang="el-GR" sz="14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clip-art images. Retrieved from: </a:t>
              </a:r>
              <a:r>
                <a:rPr lang="en-US" altLang="el-GR" sz="14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2"/>
                </a:rPr>
                <a:t>http://clipart-library.com/</a:t>
              </a:r>
              <a:r>
                <a:rPr lang="en-US" altLang="el-GR" sz="14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p>
            <a:p>
              <a:pPr>
                <a:defRPr/>
              </a:pPr>
              <a:endParaRPr lang="en-US" altLang="el-GR" sz="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en-US" sz="1300" dirty="0">
                  <a:solidFill>
                    <a:schemeClr val="tx1"/>
                  </a:solidFill>
                </a:rPr>
                <a:t>Content Kings @CONT3NTKINGS </a:t>
              </a:r>
              <a:r>
                <a:rPr lang="en-US" sz="1400" i="1" dirty="0">
                  <a:solidFill>
                    <a:schemeClr val="tx1"/>
                  </a:solidFill>
                </a:rPr>
                <a:t>Everything reminds me of her</a:t>
              </a:r>
              <a:r>
                <a:rPr lang="en-US" sz="1400" dirty="0">
                  <a:solidFill>
                    <a:schemeClr val="tx1"/>
                  </a:solidFill>
                </a:rPr>
                <a:t>. [photograph]</a:t>
              </a:r>
            </a:p>
            <a:p>
              <a:r>
                <a:rPr lang="en-US" sz="1400" dirty="0">
                  <a:solidFill>
                    <a:schemeClr val="tx1"/>
                  </a:solidFill>
                </a:rPr>
                <a:t>Retrieved from:  </a:t>
              </a:r>
              <a:r>
                <a:rPr lang="en-US" sz="1400" dirty="0">
                  <a:solidFill>
                    <a:schemeClr val="tx1"/>
                  </a:solidFill>
                  <a:hlinkClick r:id="rId3"/>
                </a:rPr>
                <a:t>https://ar.pinterest.com/pin/772015561110767791/</a:t>
              </a:r>
              <a:r>
                <a:rPr lang="en-US" sz="1400" dirty="0">
                  <a:solidFill>
                    <a:schemeClr val="tx1"/>
                  </a:solidFill>
                </a:rPr>
                <a:t>  &amp;  </a:t>
              </a:r>
              <a:r>
                <a:rPr lang="en-US" sz="1400" dirty="0">
                  <a:solidFill>
                    <a:schemeClr val="tx1"/>
                  </a:solidFill>
                  <a:hlinkClick r:id="rId4"/>
                </a:rPr>
                <a:t>https://twitter.com/cont3ntkings/status/1249437189789880330</a:t>
              </a:r>
              <a:endParaRPr lang="en-US" sz="1400" dirty="0">
                <a:solidFill>
                  <a:schemeClr val="tx1"/>
                </a:solidFill>
              </a:endParaRPr>
            </a:p>
            <a:p>
              <a:endParaRPr lang="en-US" sz="600" dirty="0">
                <a:solidFill>
                  <a:schemeClr val="tx1"/>
                </a:solidFill>
              </a:endParaRPr>
            </a:p>
            <a:p>
              <a:r>
                <a:rPr lang="fr-FR" sz="1300" dirty="0">
                  <a:solidFill>
                    <a:schemeClr val="tx1"/>
                  </a:solidFill>
                </a:rPr>
                <a:t>Doisneau, R. (1952). </a:t>
              </a:r>
              <a:r>
                <a:rPr lang="fr-FR" sz="1300" i="1" dirty="0">
                  <a:solidFill>
                    <a:schemeClr val="tx1"/>
                  </a:solidFill>
                </a:rPr>
                <a:t>Les pains de Picasso</a:t>
              </a:r>
              <a:r>
                <a:rPr lang="en-US" sz="1300" dirty="0">
                  <a:solidFill>
                    <a:schemeClr val="tx1"/>
                  </a:solidFill>
                </a:rPr>
                <a:t>. Retrieved from: </a:t>
              </a:r>
              <a:r>
                <a:rPr lang="en-US" sz="1300" dirty="0">
                  <a:solidFill>
                    <a:schemeClr val="tx1"/>
                  </a:solidFill>
                  <a:hlinkClick r:id="rId5"/>
                </a:rPr>
                <a:t>https://www.artsy.net/artwork/robert-doisneau-pablo-picasso-et-les-petits-pains</a:t>
              </a:r>
              <a:r>
                <a:rPr lang="en-US" sz="1300" dirty="0">
                  <a:solidFill>
                    <a:schemeClr val="tx1"/>
                  </a:solidFill>
                </a:rPr>
                <a:t> </a:t>
              </a:r>
            </a:p>
            <a:p>
              <a:endParaRPr lang="en-US" sz="600" dirty="0">
                <a:solidFill>
                  <a:schemeClr val="tx1"/>
                </a:solidFill>
              </a:endParaRPr>
            </a:p>
            <a:p>
              <a:r>
                <a:rPr lang="el-GR"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Rubens, P</a:t>
              </a:r>
              <a:r>
                <a:rPr lang="en-US"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l-GR"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P</a:t>
              </a:r>
              <a:r>
                <a:rPr lang="en-US"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l-GR"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l-GR"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Sir</a:t>
              </a:r>
              <a:r>
                <a:rPr lang="en-US"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l-GR"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1577 </a:t>
              </a:r>
              <a:r>
                <a:rPr lang="en-US"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l-GR"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1640)</a:t>
              </a:r>
              <a:r>
                <a:rPr lang="en-US"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n-US" sz="1300" i="1" dirty="0">
                  <a:solidFill>
                    <a:schemeClr val="tx1"/>
                  </a:solidFill>
                </a:rPr>
                <a:t> The Feast of Venus.</a:t>
              </a:r>
              <a:r>
                <a:rPr lang="en-US" sz="1300" dirty="0">
                  <a:solidFill>
                    <a:schemeClr val="tx1"/>
                  </a:solidFill>
                </a:rPr>
                <a:t> 1636</a:t>
              </a:r>
              <a:r>
                <a:rPr lang="en-US" altLang="el-GR" sz="13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[painting]. Retrieved from </a:t>
              </a:r>
              <a:r>
                <a:rPr lang="en-US" altLang="el-GR" sz="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6"/>
                </a:rPr>
                <a:t>www.peterpaulrubens.net/the-feast-of-venus.jsp</a:t>
              </a:r>
              <a:endParaRPr lang="en-US" altLang="el-GR" sz="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Ορθογώνιο 10"/>
            <p:cNvSpPr/>
            <p:nvPr/>
          </p:nvSpPr>
          <p:spPr>
            <a:xfrm>
              <a:off x="317908" y="4991796"/>
              <a:ext cx="11527383" cy="971017"/>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el-GR" sz="1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defRPr/>
              </a:pPr>
              <a:endParaRPr lang="en-US" altLang="el-GR" sz="1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defRPr/>
              </a:pPr>
              <a:r>
                <a:rPr lang="en-US" sz="1400" dirty="0">
                  <a:solidFill>
                    <a:schemeClr val="tx1"/>
                  </a:solidFill>
                </a:rPr>
                <a:t>Sterckx, F., Verbeeck, A., Sterckx, B. (</a:t>
              </a:r>
              <a:r>
                <a:rPr lang="en-US" sz="1400" dirty="0">
                  <a:solidFill>
                    <a:schemeClr val="tx1">
                      <a:lumMod val="95000"/>
                      <a:lumOff val="5000"/>
                    </a:schemeClr>
                  </a:solidFill>
                </a:rPr>
                <a:t>Skullmapping).</a:t>
              </a:r>
              <a:r>
                <a:rPr lang="en-US" sz="1400" dirty="0">
                  <a:solidFill>
                    <a:schemeClr val="tx1"/>
                  </a:solidFill>
                </a:rPr>
                <a:t> </a:t>
              </a:r>
              <a:r>
                <a:rPr lang="en-US" sz="1400" i="1" dirty="0">
                  <a:solidFill>
                    <a:schemeClr val="tx1">
                      <a:lumMod val="95000"/>
                      <a:lumOff val="5000"/>
                    </a:schemeClr>
                  </a:solidFill>
                </a:rPr>
                <a:t>Rubens Cupid</a:t>
              </a:r>
              <a:r>
                <a:rPr lang="en-US" sz="1400" dirty="0">
                  <a:solidFill>
                    <a:schemeClr val="tx1">
                      <a:lumMod val="95000"/>
                      <a:lumOff val="5000"/>
                    </a:schemeClr>
                  </a:solidFill>
                </a:rPr>
                <a:t>. 2018 [digital artwork]. </a:t>
              </a:r>
              <a:r>
                <a:rPr lang="en-US" altLang="el-GR" sz="1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Retrieved from </a:t>
              </a:r>
              <a:r>
                <a:rPr lang="en-US" altLang="el-GR" sz="1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7"/>
                </a:rPr>
                <a:t>https://skullmapping.com/project/rubens-cupid/</a:t>
              </a:r>
              <a:r>
                <a:rPr lang="en-US" altLang="el-GR" sz="1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p>
            <a:p>
              <a:pPr>
                <a:defRPr/>
              </a:pPr>
              <a:endParaRPr lang="en-US" sz="500" dirty="0">
                <a:solidFill>
                  <a:schemeClr val="tx1"/>
                </a:solidFill>
              </a:endParaRPr>
            </a:p>
            <a:p>
              <a:pPr>
                <a:defRPr/>
              </a:pPr>
              <a:r>
                <a:rPr lang="en-US" sz="1400" dirty="0">
                  <a:solidFill>
                    <a:schemeClr val="tx1"/>
                  </a:solidFill>
                </a:rPr>
                <a:t>Stomp. </a:t>
              </a:r>
              <a:r>
                <a:rPr lang="en-US" sz="1400" i="1" dirty="0">
                  <a:solidFill>
                    <a:schemeClr val="tx1"/>
                  </a:solidFill>
                </a:rPr>
                <a:t>Newspapers 2010. </a:t>
              </a:r>
              <a:r>
                <a:rPr lang="en-US" sz="1400" dirty="0">
                  <a:solidFill>
                    <a:schemeClr val="tx1"/>
                  </a:solidFill>
                  <a:hlinkClick r:id="rId8"/>
                </a:rPr>
                <a:t>https://www.youtube.com/watch?v=7NhFmARAgu0</a:t>
              </a:r>
              <a:r>
                <a:rPr lang="en-US" sz="1400" dirty="0">
                  <a:solidFill>
                    <a:schemeClr val="tx1"/>
                  </a:solidFill>
                </a:rPr>
                <a:t> </a:t>
              </a:r>
            </a:p>
          </p:txBody>
        </p:sp>
        <p:sp>
          <p:nvSpPr>
            <p:cNvPr id="2" name="Ορθογώνιο 1"/>
            <p:cNvSpPr/>
            <p:nvPr/>
          </p:nvSpPr>
          <p:spPr>
            <a:xfrm>
              <a:off x="241111" y="321022"/>
              <a:ext cx="11703298" cy="1893986"/>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1300" dirty="0">
                  <a:solidFill>
                    <a:schemeClr val="tx1"/>
                  </a:solidFill>
                </a:rPr>
                <a:t>W.H.O.</a:t>
              </a:r>
              <a:r>
                <a:rPr lang="el-GR" altLang="zh-CN" sz="1300" dirty="0">
                  <a:solidFill>
                    <a:schemeClr val="tx1"/>
                  </a:solidFill>
                </a:rPr>
                <a:t> </a:t>
              </a:r>
              <a:r>
                <a:rPr lang="en-US" sz="1300" dirty="0">
                  <a:solidFill>
                    <a:schemeClr val="tx1"/>
                  </a:solidFill>
                </a:rPr>
                <a:t>(19</a:t>
              </a:r>
              <a:r>
                <a:rPr lang="el-GR" sz="1300" dirty="0">
                  <a:solidFill>
                    <a:schemeClr val="tx1"/>
                  </a:solidFill>
                </a:rPr>
                <a:t>48</a:t>
              </a:r>
              <a:r>
                <a:rPr lang="en-US" sz="1300" dirty="0">
                  <a:solidFill>
                    <a:schemeClr val="tx1"/>
                  </a:solidFill>
                </a:rPr>
                <a:t>). Constitution. Retrieved from: </a:t>
              </a:r>
              <a:r>
                <a:rPr lang="el-GR" altLang="el-GR" sz="1300" dirty="0">
                  <a:solidFill>
                    <a:schemeClr val="tx1"/>
                  </a:solidFill>
                  <a:cs typeface="Arial" panose="020B0604020202020204" pitchFamily="34" charset="0"/>
                  <a:hlinkClick r:id="rId9"/>
                </a:rPr>
                <a:t>https://www.who.int/about/governance/constitution</a:t>
              </a:r>
              <a:r>
                <a:rPr lang="en-US" altLang="el-GR" sz="1300" dirty="0">
                  <a:solidFill>
                    <a:schemeClr val="tx1"/>
                  </a:solidFill>
                  <a:cs typeface="Arial" panose="020B0604020202020204" pitchFamily="34" charset="0"/>
                </a:rPr>
                <a:t>   &amp; </a:t>
              </a:r>
              <a:r>
                <a:rPr lang="en-US" sz="1300" dirty="0">
                  <a:solidFill>
                    <a:schemeClr val="tx1"/>
                  </a:solidFill>
                </a:rPr>
                <a:t> </a:t>
              </a:r>
              <a:r>
                <a:rPr lang="el-GR" altLang="el-GR" sz="1300" dirty="0">
                  <a:solidFill>
                    <a:schemeClr val="tx1"/>
                  </a:solidFill>
                  <a:hlinkClick r:id="rId10"/>
                </a:rPr>
                <a:t>https://apps.who.int/gb/bd/PDF/bd47/EN/constitution-en.pdf?ua=1</a:t>
              </a:r>
              <a:r>
                <a:rPr lang="en-US" altLang="el-GR" sz="1300" dirty="0">
                  <a:solidFill>
                    <a:schemeClr val="tx1"/>
                  </a:solidFill>
                </a:rPr>
                <a:t> </a:t>
              </a:r>
              <a:endParaRPr lang="en-US" altLang="el-GR" sz="1300" dirty="0">
                <a:solidFill>
                  <a:schemeClr val="tx1"/>
                </a:solidFill>
                <a:cs typeface="Arial" panose="020B0604020202020204" pitchFamily="34" charset="0"/>
              </a:endParaRPr>
            </a:p>
            <a:p>
              <a:endParaRPr lang="en-US" sz="600" dirty="0">
                <a:solidFill>
                  <a:schemeClr val="tx1"/>
                </a:solidFill>
              </a:endParaRPr>
            </a:p>
            <a:p>
              <a:r>
                <a:rPr lang="en-US" altLang="zh-CN" sz="1300" dirty="0">
                  <a:solidFill>
                    <a:schemeClr val="tx1"/>
                  </a:solidFill>
                  <a:ea typeface="Times New Roman" panose="02020603050405020304" pitchFamily="18" charset="0"/>
                </a:rPr>
                <a:t>W.H.O.</a:t>
              </a:r>
              <a:r>
                <a:rPr lang="en-US" sz="1300" dirty="0">
                  <a:solidFill>
                    <a:schemeClr val="tx1"/>
                  </a:solidFill>
                  <a:ea typeface="Times New Roman" panose="02020603050405020304" pitchFamily="18" charset="0"/>
                </a:rPr>
                <a:t> (2019) </a:t>
              </a:r>
              <a:r>
                <a:rPr lang="en-US" sz="1300" i="1" dirty="0">
                  <a:solidFill>
                    <a:schemeClr val="tx1"/>
                  </a:solidFill>
                </a:rPr>
                <a:t>Arts and Health</a:t>
              </a:r>
              <a:r>
                <a:rPr lang="en-US" sz="1300" dirty="0">
                  <a:solidFill>
                    <a:schemeClr val="tx1"/>
                  </a:solidFill>
                </a:rPr>
                <a:t>. Retrieved from: </a:t>
              </a:r>
              <a:r>
                <a:rPr lang="en-US" sz="1300" dirty="0">
                  <a:solidFill>
                    <a:schemeClr val="tx1"/>
                  </a:solidFill>
                  <a:hlinkClick r:id="rId11"/>
                </a:rPr>
                <a:t>https://www.who.int/initiatives/arts-and-health</a:t>
              </a:r>
              <a:endParaRPr lang="en-US" sz="1300" dirty="0">
                <a:solidFill>
                  <a:schemeClr val="tx1"/>
                </a:solidFill>
              </a:endParaRPr>
            </a:p>
            <a:p>
              <a:pPr>
                <a:defRPr/>
              </a:pPr>
              <a:endParaRPr lang="en-US" altLang="zh-CN" sz="600" dirty="0">
                <a:solidFill>
                  <a:schemeClr val="tx1"/>
                </a:solidFill>
                <a:ea typeface="Times New Roman" panose="02020603050405020304" pitchFamily="18" charset="0"/>
              </a:endParaRPr>
            </a:p>
            <a:p>
              <a:pPr>
                <a:defRPr/>
              </a:pPr>
              <a:r>
                <a:rPr lang="en-US" altLang="zh-CN" sz="1300" dirty="0">
                  <a:solidFill>
                    <a:schemeClr val="tx1"/>
                  </a:solidFill>
                  <a:ea typeface="Times New Roman" panose="02020603050405020304" pitchFamily="18" charset="0"/>
                </a:rPr>
                <a:t>W.H.O.</a:t>
              </a:r>
              <a:r>
                <a:rPr lang="en-US" sz="1300" dirty="0">
                  <a:solidFill>
                    <a:schemeClr val="tx1"/>
                  </a:solidFill>
                  <a:ea typeface="Times New Roman" panose="02020603050405020304" pitchFamily="18" charset="0"/>
                </a:rPr>
                <a:t> (2019) Fancourt, D. , Finn, S. </a:t>
              </a:r>
              <a:r>
                <a:rPr lang="en-US" sz="1300" i="1" dirty="0">
                  <a:solidFill>
                    <a:schemeClr val="tx1"/>
                  </a:solidFill>
                  <a:ea typeface="Times New Roman" panose="02020603050405020304" pitchFamily="18" charset="0"/>
                </a:rPr>
                <a:t>What is the evidence on the role of the arts in improving health and well-being?</a:t>
              </a:r>
              <a:r>
                <a:rPr lang="en-US" sz="1300" dirty="0">
                  <a:solidFill>
                    <a:schemeClr val="tx1"/>
                  </a:solidFill>
                  <a:ea typeface="Times New Roman" panose="02020603050405020304" pitchFamily="18" charset="0"/>
                </a:rPr>
                <a:t> </a:t>
              </a:r>
              <a:r>
                <a:rPr lang="en-US" sz="1300" i="1" dirty="0">
                  <a:solidFill>
                    <a:schemeClr val="tx1"/>
                  </a:solidFill>
                  <a:ea typeface="Times New Roman" panose="02020603050405020304" pitchFamily="18" charset="0"/>
                </a:rPr>
                <a:t>A scoping review.</a:t>
              </a:r>
            </a:p>
            <a:p>
              <a:pPr>
                <a:defRPr/>
              </a:pPr>
              <a:r>
                <a:rPr lang="en-US" altLang="el-GR" sz="1300" i="1" dirty="0">
                  <a:solidFill>
                    <a:schemeClr val="tx1"/>
                  </a:solidFill>
                  <a:ea typeface="Times New Roman" panose="02020603050405020304" pitchFamily="18" charset="0"/>
                </a:rPr>
                <a:t>                          </a:t>
              </a:r>
              <a:r>
                <a:rPr lang="en-GB" altLang="el-GR" sz="1300" dirty="0">
                  <a:solidFill>
                    <a:schemeClr val="tx1"/>
                  </a:solidFill>
                  <a:ea typeface="Times New Roman" panose="02020603050405020304" pitchFamily="18" charset="0"/>
                </a:rPr>
                <a:t>Retrieved from:</a:t>
              </a:r>
              <a:r>
                <a:rPr lang="en-US" sz="1300" dirty="0">
                  <a:solidFill>
                    <a:schemeClr val="tx1"/>
                  </a:solidFill>
                  <a:ea typeface="Times New Roman" panose="02020603050405020304" pitchFamily="18" charset="0"/>
                </a:rPr>
                <a:t>  </a:t>
              </a:r>
              <a:r>
                <a:rPr lang="en-US" sz="1300" dirty="0">
                  <a:solidFill>
                    <a:schemeClr val="tx1"/>
                  </a:solidFill>
                  <a:hlinkClick r:id="rId12"/>
                </a:rPr>
                <a:t>https://apps.who.int/iris/bitstream/handle/10665/329834/9789289054553-eng.pdf?ua=1</a:t>
              </a:r>
              <a:endParaRPr lang="en-US" sz="1300" dirty="0">
                <a:solidFill>
                  <a:schemeClr val="tx1"/>
                </a:solidFill>
              </a:endParaRPr>
            </a:p>
            <a:p>
              <a:r>
                <a:rPr lang="en-GB" sz="1300" dirty="0">
                  <a:solidFill>
                    <a:schemeClr val="tx1"/>
                  </a:solidFill>
                </a:rPr>
                <a:t>Whyte, Lancelot Law. (1961) </a:t>
              </a:r>
              <a:r>
                <a:rPr lang="en-GB" sz="1300" i="1" dirty="0">
                  <a:solidFill>
                    <a:schemeClr val="tx1"/>
                  </a:solidFill>
                </a:rPr>
                <a:t>Essay on Atomism: From Democritus to 1960</a:t>
              </a:r>
              <a:r>
                <a:rPr lang="en-US" sz="1300" dirty="0">
                  <a:solidFill>
                    <a:schemeClr val="tx1"/>
                  </a:solidFill>
                </a:rPr>
                <a:t>.</a:t>
              </a:r>
              <a:r>
                <a:rPr lang="en-GB" sz="1300" dirty="0">
                  <a:solidFill>
                    <a:schemeClr val="tx1"/>
                  </a:solidFill>
                </a:rPr>
                <a:t> London, Edinburgh, Paris, Melbourne, Johannesburg, Toronto, New York</a:t>
              </a:r>
              <a:r>
                <a:rPr lang="en-US" sz="1300" dirty="0">
                  <a:solidFill>
                    <a:schemeClr val="tx1"/>
                  </a:solidFill>
                </a:rPr>
                <a:t>: </a:t>
              </a:r>
              <a:r>
                <a:rPr lang="en-GB" sz="1300" dirty="0">
                  <a:solidFill>
                    <a:schemeClr val="tx1"/>
                  </a:solidFill>
                </a:rPr>
                <a:t>Thomas Nelson and Sons LTD</a:t>
              </a:r>
            </a:p>
            <a:p>
              <a:endParaRPr lang="el-GR" sz="800" dirty="0">
                <a:solidFill>
                  <a:schemeClr val="tx1"/>
                </a:solidFill>
              </a:endParaRPr>
            </a:p>
            <a:p>
              <a:r>
                <a:rPr lang="en-US" sz="1300" dirty="0">
                  <a:solidFill>
                    <a:schemeClr val="tx1"/>
                  </a:solidFill>
                </a:rPr>
                <a:t>Zeki, Semir. (2000). </a:t>
              </a:r>
              <a:r>
                <a:rPr lang="en-US" sz="1300" i="1" dirty="0">
                  <a:solidFill>
                    <a:schemeClr val="tx1"/>
                  </a:solidFill>
                </a:rPr>
                <a:t>Inner Vision: An Exploration of Art and the Brain</a:t>
              </a:r>
              <a:r>
                <a:rPr lang="en-US" sz="1300" dirty="0">
                  <a:solidFill>
                    <a:schemeClr val="tx1"/>
                  </a:solidFill>
                </a:rPr>
                <a:t>.</a:t>
              </a:r>
              <a:r>
                <a:rPr lang="en-US" sz="1300" i="1" dirty="0">
                  <a:solidFill>
                    <a:schemeClr val="tx1"/>
                  </a:solidFill>
                </a:rPr>
                <a:t> </a:t>
              </a:r>
              <a:r>
                <a:rPr lang="el-GR" sz="1300" dirty="0">
                  <a:solidFill>
                    <a:schemeClr val="tx1"/>
                  </a:solidFill>
                </a:rPr>
                <a:t>Ηράκλειο: ΠΑΝΕΠΙΣΤΗΜΙΑΚΕΣ ΕΚΔΟΣΕΙΣ ΚΡΗΤΗΣ</a:t>
              </a:r>
              <a:endParaRPr lang="en-US" sz="1300" dirty="0">
                <a:solidFill>
                  <a:schemeClr val="tx1"/>
                </a:solidFill>
              </a:endParaRPr>
            </a:p>
          </p:txBody>
        </p:sp>
        <p:pic>
          <p:nvPicPr>
            <p:cNvPr id="9" name="Εικόνα 8" descr="C:\Users\mirmi\Downloads\EU_flag-Erasmus_vect_POS (1).jpg"/>
            <p:cNvPicPr/>
            <p:nvPr/>
          </p:nvPicPr>
          <p:blipFill>
            <a:blip r:embed="rId13" cstate="email">
              <a:extLst>
                <a:ext uri="{28A0092B-C50C-407E-A947-70E740481C1C}">
                  <a14:useLocalDpi xmlns:a14="http://schemas.microsoft.com/office/drawing/2010/main"/>
                </a:ext>
              </a:extLst>
            </a:blip>
            <a:srcRect/>
            <a:stretch>
              <a:fillRect/>
            </a:stretch>
          </p:blipFill>
          <p:spPr bwMode="auto">
            <a:xfrm>
              <a:off x="-41472" y="6304506"/>
              <a:ext cx="1984899" cy="566969"/>
            </a:xfrm>
            <a:prstGeom prst="rect">
              <a:avLst/>
            </a:prstGeom>
            <a:noFill/>
            <a:ln>
              <a:noFill/>
            </a:ln>
          </p:spPr>
        </p:pic>
        <p:pic>
          <p:nvPicPr>
            <p:cNvPr id="10" name="Εικόνα 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972050" y="6266171"/>
              <a:ext cx="2283471" cy="652254"/>
            </a:xfrm>
            <a:prstGeom prst="rect">
              <a:avLst/>
            </a:prstGeom>
          </p:spPr>
        </p:pic>
        <p:sp>
          <p:nvSpPr>
            <p:cNvPr id="15" name="Στρογγυλεμένο ορθογώνιο 14"/>
            <p:cNvSpPr/>
            <p:nvPr/>
          </p:nvSpPr>
          <p:spPr>
            <a:xfrm>
              <a:off x="9084542" y="4894777"/>
              <a:ext cx="923379" cy="421615"/>
            </a:xfrm>
            <a:prstGeom prst="roundRect">
              <a:avLst>
                <a:gd name="adj" fmla="val 20316"/>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tx1"/>
                  </a:solidFill>
                </a:rPr>
                <a:t>Films  </a:t>
              </a:r>
            </a:p>
          </p:txBody>
        </p:sp>
        <p:pic>
          <p:nvPicPr>
            <p:cNvPr id="6" name="Εικόνα 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537929" y="3455127"/>
              <a:ext cx="1307362" cy="850099"/>
            </a:xfrm>
            <a:prstGeom prst="rect">
              <a:avLst/>
            </a:prstGeom>
          </p:spPr>
        </p:pic>
        <p:sp>
          <p:nvSpPr>
            <p:cNvPr id="18" name="Στρογγυλεμένο ορθογώνιο 17"/>
            <p:cNvSpPr/>
            <p:nvPr/>
          </p:nvSpPr>
          <p:spPr>
            <a:xfrm>
              <a:off x="9060555" y="2670316"/>
              <a:ext cx="1149290" cy="412006"/>
            </a:xfrm>
            <a:prstGeom prst="roundRect">
              <a:avLst>
                <a:gd name="adj" fmla="val 15666"/>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tx1"/>
                  </a:solidFill>
                </a:rPr>
                <a:t>Images</a:t>
              </a:r>
            </a:p>
          </p:txBody>
        </p:sp>
        <p:pic>
          <p:nvPicPr>
            <p:cNvPr id="23" name="Εικόνα 2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rot="21275787" flipH="1">
              <a:off x="2708905" y="4841504"/>
              <a:ext cx="593750" cy="318239"/>
            </a:xfrm>
            <a:prstGeom prst="rect">
              <a:avLst/>
            </a:prstGeom>
          </p:spPr>
        </p:pic>
      </p:grpSp>
    </p:spTree>
    <p:extLst>
      <p:ext uri="{BB962C8B-B14F-4D97-AF65-F5344CB8AC3E}">
        <p14:creationId xmlns:p14="http://schemas.microsoft.com/office/powerpoint/2010/main" val="217978984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4538" y="123193"/>
            <a:ext cx="12265670" cy="6813443"/>
            <a:chOff x="4538" y="123193"/>
            <a:chExt cx="12265670" cy="6813443"/>
          </a:xfrm>
        </p:grpSpPr>
        <p:sp>
          <p:nvSpPr>
            <p:cNvPr id="2" name="Ορθογώνιο 1"/>
            <p:cNvSpPr/>
            <p:nvPr/>
          </p:nvSpPr>
          <p:spPr>
            <a:xfrm>
              <a:off x="580572" y="683498"/>
              <a:ext cx="11176000" cy="5772728"/>
            </a:xfrm>
            <a:prstGeom prst="rect">
              <a:avLst/>
            </a:prstGeom>
            <a:gradFill flip="none" rotWithShape="1">
              <a:gsLst>
                <a:gs pos="2976">
                  <a:srgbClr val="FFFF00">
                    <a:tint val="66000"/>
                    <a:satMod val="160000"/>
                  </a:srgbClr>
                </a:gs>
                <a:gs pos="0">
                  <a:srgbClr val="FFFF00"/>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solidFill>
              </a:endParaRPr>
            </a:p>
            <a:p>
              <a:r>
                <a:rPr lang="en-US" sz="2800" b="1" dirty="0">
                  <a:solidFill>
                    <a:schemeClr val="tx1"/>
                  </a:solidFill>
                </a:rPr>
                <a:t>     </a:t>
              </a:r>
              <a:r>
                <a:rPr lang="en-US" sz="2400" dirty="0">
                  <a:solidFill>
                    <a:schemeClr val="tx1"/>
                  </a:solidFill>
                </a:rPr>
                <a:t>As stated by </a:t>
              </a:r>
              <a:r>
                <a:rPr lang="en-US" sz="2800" b="1" dirty="0">
                  <a:solidFill>
                    <a:schemeClr val="tx1"/>
                  </a:solidFill>
                </a:rPr>
                <a:t>W.H.O. </a:t>
              </a:r>
              <a:r>
                <a:rPr lang="en-US" sz="2000" dirty="0">
                  <a:solidFill>
                    <a:schemeClr val="tx1"/>
                  </a:solidFill>
                </a:rPr>
                <a:t>(</a:t>
              </a:r>
              <a:r>
                <a:rPr lang="el-GR" sz="2000" dirty="0">
                  <a:solidFill>
                    <a:schemeClr val="tx1"/>
                  </a:solidFill>
                </a:rPr>
                <a:t>194</a:t>
              </a:r>
              <a:r>
                <a:rPr lang="en-US" sz="2000" dirty="0">
                  <a:solidFill>
                    <a:schemeClr val="tx1"/>
                  </a:solidFill>
                </a:rPr>
                <a:t>8) </a:t>
              </a:r>
            </a:p>
            <a:p>
              <a:r>
                <a:rPr lang="en-US" sz="2800" b="1" dirty="0">
                  <a:solidFill>
                    <a:schemeClr val="tx1"/>
                  </a:solidFill>
                </a:rPr>
                <a:t>                         health </a:t>
              </a:r>
              <a:r>
                <a:rPr lang="en-US" sz="2400" dirty="0">
                  <a:solidFill>
                    <a:schemeClr val="tx1"/>
                  </a:solidFill>
                </a:rPr>
                <a:t>is</a:t>
              </a:r>
            </a:p>
            <a:p>
              <a:endParaRPr lang="en-US" sz="2400" dirty="0">
                <a:solidFill>
                  <a:schemeClr val="tx1"/>
                </a:solidFill>
              </a:endParaRPr>
            </a:p>
            <a:p>
              <a:pPr algn="ctr"/>
              <a:r>
                <a:rPr lang="en-US" b="1" dirty="0">
                  <a:solidFill>
                    <a:schemeClr val="tx1"/>
                  </a:solidFill>
                </a:rPr>
                <a:t> </a:t>
              </a:r>
              <a:r>
                <a:rPr lang="en-US" dirty="0">
                  <a:solidFill>
                    <a:schemeClr val="tx1"/>
                  </a:solidFill>
                </a:rPr>
                <a:t> </a:t>
              </a:r>
              <a:r>
                <a:rPr lang="en-US" sz="2800" b="1" dirty="0">
                  <a:solidFill>
                    <a:schemeClr val="tx1"/>
                  </a:solidFill>
                </a:rPr>
                <a:t>“</a:t>
              </a:r>
              <a:r>
                <a:rPr lang="en-US" sz="2800" b="1" i="1" dirty="0">
                  <a:solidFill>
                    <a:schemeClr val="tx1"/>
                  </a:solidFill>
                </a:rPr>
                <a:t>a state of complete physical, mental and social well-being </a:t>
              </a:r>
            </a:p>
            <a:p>
              <a:pPr algn="ctr"/>
              <a:r>
                <a:rPr lang="en-US" i="1" dirty="0">
                  <a:solidFill>
                    <a:schemeClr val="tx1"/>
                  </a:solidFill>
                </a:rPr>
                <a:t>and not merely the absence of disease or infirmity,</a:t>
              </a:r>
            </a:p>
            <a:p>
              <a:pPr algn="ctr"/>
              <a:r>
                <a:rPr lang="en-US" i="1" dirty="0">
                  <a:solidFill>
                    <a:schemeClr val="tx1"/>
                  </a:solidFill>
                </a:rPr>
                <a:t> therefore, </a:t>
              </a:r>
              <a:r>
                <a:rPr lang="en-US" sz="2000" b="1" i="1" dirty="0">
                  <a:solidFill>
                    <a:schemeClr val="tx1"/>
                  </a:solidFill>
                </a:rPr>
                <a:t>a dynamic process </a:t>
              </a:r>
              <a:r>
                <a:rPr lang="en-US" i="1" dirty="0">
                  <a:solidFill>
                    <a:schemeClr val="tx1"/>
                  </a:solidFill>
                </a:rPr>
                <a:t>that, at its core, is </a:t>
              </a:r>
              <a:r>
                <a:rPr lang="en-US" b="1" i="1" dirty="0">
                  <a:solidFill>
                    <a:schemeClr val="tx1"/>
                  </a:solidFill>
                </a:rPr>
                <a:t>about having the capacity to self-manage</a:t>
              </a:r>
              <a:r>
                <a:rPr lang="en-US" dirty="0">
                  <a:solidFill>
                    <a:schemeClr val="tx1"/>
                  </a:solidFill>
                </a:rPr>
                <a:t>.</a:t>
              </a:r>
              <a:r>
                <a:rPr lang="en-US" sz="2400" dirty="0">
                  <a:solidFill>
                    <a:schemeClr val="tx1"/>
                  </a:solidFill>
                </a:rPr>
                <a:t>”</a:t>
              </a:r>
              <a:r>
                <a:rPr lang="el-GR" dirty="0">
                  <a:solidFill>
                    <a:schemeClr val="tx1"/>
                  </a:solidFill>
                </a:rPr>
                <a:t> </a:t>
              </a:r>
              <a:endParaRPr lang="en-US" dirty="0">
                <a:solidFill>
                  <a:schemeClr val="tx1"/>
                </a:solidFill>
              </a:endParaRPr>
            </a:p>
            <a:p>
              <a:pPr algn="ctr"/>
              <a:endParaRPr lang="en-US" dirty="0">
                <a:solidFill>
                  <a:schemeClr val="tx1"/>
                </a:solidFill>
              </a:endParaRPr>
            </a:p>
            <a:p>
              <a:pPr algn="ctr"/>
              <a:r>
                <a:rPr lang="en-US" dirty="0">
                  <a:solidFill>
                    <a:schemeClr val="tx1"/>
                  </a:solidFill>
                </a:rPr>
                <a:t>According to </a:t>
              </a:r>
              <a:r>
                <a:rPr lang="en-US" b="1" dirty="0">
                  <a:solidFill>
                    <a:schemeClr val="tx1"/>
                  </a:solidFill>
                </a:rPr>
                <a:t>W.H.O.</a:t>
              </a:r>
              <a:r>
                <a:rPr lang="en-US" dirty="0">
                  <a:solidFill>
                    <a:schemeClr val="tx1"/>
                  </a:solidFill>
                </a:rPr>
                <a:t> (</a:t>
              </a:r>
              <a:r>
                <a:rPr lang="el-GR" dirty="0">
                  <a:solidFill>
                    <a:schemeClr val="tx1"/>
                  </a:solidFill>
                </a:rPr>
                <a:t>20</a:t>
              </a:r>
              <a:r>
                <a:rPr lang="en-US" dirty="0">
                  <a:solidFill>
                    <a:schemeClr val="tx1"/>
                  </a:solidFill>
                </a:rPr>
                <a:t>19) in society culture and health are linked, </a:t>
              </a:r>
            </a:p>
            <a:p>
              <a:pPr algn="ctr"/>
              <a:r>
                <a:rPr lang="en-US" dirty="0">
                  <a:solidFill>
                    <a:schemeClr val="tx1"/>
                  </a:solidFill>
                </a:rPr>
                <a:t>given the fact that the cultural context has a shaping effect on health.</a:t>
              </a:r>
            </a:p>
            <a:p>
              <a:pPr algn="ctr"/>
              <a:r>
                <a:rPr lang="en-US" dirty="0">
                  <a:solidFill>
                    <a:schemeClr val="tx1"/>
                  </a:solidFill>
                </a:rPr>
                <a:t>Additionally,  </a:t>
              </a:r>
              <a:r>
                <a:rPr lang="en-US" i="1" dirty="0">
                  <a:solidFill>
                    <a:schemeClr val="tx1"/>
                  </a:solidFill>
                </a:rPr>
                <a:t>health can be promoted at both an individual and a society level</a:t>
              </a:r>
              <a:r>
                <a:rPr lang="en-US" dirty="0">
                  <a:solidFill>
                    <a:schemeClr val="tx1"/>
                  </a:solidFill>
                </a:rPr>
                <a:t>.</a:t>
              </a:r>
            </a:p>
            <a:p>
              <a:pPr algn="ctr"/>
              <a:r>
                <a:rPr lang="en-US" dirty="0">
                  <a:solidFill>
                    <a:schemeClr val="tx1"/>
                  </a:solidFill>
                </a:rPr>
                <a:t>W.H.O.’s  </a:t>
              </a:r>
              <a:r>
                <a:rPr lang="en-US" i="1" dirty="0">
                  <a:solidFill>
                    <a:schemeClr val="tx1"/>
                  </a:solidFill>
                </a:rPr>
                <a:t>definition </a:t>
              </a:r>
              <a:r>
                <a:rPr lang="en-US" b="1" i="1" dirty="0">
                  <a:solidFill>
                    <a:schemeClr val="tx1"/>
                  </a:solidFill>
                </a:rPr>
                <a:t>focuses on Well-being ,  </a:t>
              </a:r>
              <a:r>
                <a:rPr lang="el-GR" b="1" i="1" dirty="0">
                  <a:solidFill>
                    <a:schemeClr val="tx1"/>
                  </a:solidFill>
                </a:rPr>
                <a:t> </a:t>
              </a:r>
              <a:r>
                <a:rPr lang="en-US" b="1" i="1" dirty="0">
                  <a:solidFill>
                    <a:schemeClr val="tx1"/>
                  </a:solidFill>
                </a:rPr>
                <a:t>from both individual </a:t>
              </a:r>
              <a:r>
                <a:rPr lang="en-US" i="1" dirty="0">
                  <a:solidFill>
                    <a:schemeClr val="tx1"/>
                  </a:solidFill>
                </a:rPr>
                <a:t>and </a:t>
              </a:r>
              <a:r>
                <a:rPr lang="en-US" b="1" i="1" dirty="0">
                  <a:solidFill>
                    <a:schemeClr val="tx1"/>
                  </a:solidFill>
                </a:rPr>
                <a:t>social perspective</a:t>
              </a:r>
              <a:r>
                <a:rPr lang="en-US" dirty="0">
                  <a:solidFill>
                    <a:schemeClr val="tx1"/>
                  </a:solidFill>
                </a:rPr>
                <a:t>.</a:t>
              </a:r>
            </a:p>
          </p:txBody>
        </p:sp>
        <p:sp>
          <p:nvSpPr>
            <p:cNvPr id="4" name="Ορθογώνιο 3"/>
            <p:cNvSpPr/>
            <p:nvPr/>
          </p:nvSpPr>
          <p:spPr>
            <a:xfrm>
              <a:off x="2758411" y="6308707"/>
              <a:ext cx="6105525" cy="536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975" dirty="0">
                  <a:solidFill>
                    <a:schemeClr val="tx1"/>
                  </a:solidFill>
                  <a:ea typeface="Times New Roman" panose="02020603050405020304" pitchFamily="18" charset="0"/>
                </a:rPr>
                <a:t>W.H.O.</a:t>
              </a:r>
              <a:r>
                <a:rPr lang="en-US" sz="975" dirty="0">
                  <a:solidFill>
                    <a:schemeClr val="tx1"/>
                  </a:solidFill>
                  <a:ea typeface="Times New Roman" panose="02020603050405020304" pitchFamily="18" charset="0"/>
                </a:rPr>
                <a:t> (2019) </a:t>
              </a:r>
              <a:r>
                <a:rPr lang="en-US" sz="975" i="1" dirty="0">
                  <a:solidFill>
                    <a:schemeClr val="tx1"/>
                  </a:solidFill>
                </a:rPr>
                <a:t>Arts and Health</a:t>
              </a:r>
              <a:r>
                <a:rPr lang="en-US" sz="975" dirty="0">
                  <a:solidFill>
                    <a:schemeClr val="tx1"/>
                  </a:solidFill>
                </a:rPr>
                <a:t>. Retrieved from: </a:t>
              </a:r>
              <a:r>
                <a:rPr lang="en-US" sz="975" dirty="0">
                  <a:solidFill>
                    <a:schemeClr val="tx1"/>
                  </a:solidFill>
                  <a:hlinkClick r:id="rId3"/>
                </a:rPr>
                <a:t>https://www.who.int/initiatives/arts-and-health</a:t>
              </a:r>
              <a:endParaRPr lang="en-US" sz="975" dirty="0">
                <a:solidFill>
                  <a:schemeClr val="tx1"/>
                </a:solidFill>
              </a:endParaRPr>
            </a:p>
            <a:p>
              <a:pPr>
                <a:defRPr/>
              </a:pPr>
              <a:r>
                <a:rPr lang="en-US" altLang="zh-CN" sz="975" dirty="0">
                  <a:solidFill>
                    <a:schemeClr val="tx1"/>
                  </a:solidFill>
                  <a:ea typeface="Times New Roman" panose="02020603050405020304" pitchFamily="18" charset="0"/>
                </a:rPr>
                <a:t>W.H.O.</a:t>
              </a:r>
              <a:r>
                <a:rPr lang="el-GR" altLang="zh-CN" sz="975" dirty="0">
                  <a:solidFill>
                    <a:schemeClr val="tx1"/>
                  </a:solidFill>
                  <a:ea typeface="Times New Roman" panose="02020603050405020304" pitchFamily="18" charset="0"/>
                </a:rPr>
                <a:t> </a:t>
              </a:r>
              <a:r>
                <a:rPr lang="en-US" sz="975" dirty="0">
                  <a:solidFill>
                    <a:schemeClr val="tx1"/>
                  </a:solidFill>
                </a:rPr>
                <a:t>(19</a:t>
              </a:r>
              <a:r>
                <a:rPr lang="el-GR" sz="975" dirty="0">
                  <a:solidFill>
                    <a:schemeClr val="tx1"/>
                  </a:solidFill>
                </a:rPr>
                <a:t>48</a:t>
              </a:r>
              <a:r>
                <a:rPr lang="en-US" sz="975" dirty="0">
                  <a:solidFill>
                    <a:schemeClr val="tx1"/>
                  </a:solidFill>
                </a:rPr>
                <a:t>). </a:t>
              </a:r>
              <a:r>
                <a:rPr lang="en-US" sz="975" i="1" dirty="0">
                  <a:solidFill>
                    <a:schemeClr val="tx1"/>
                  </a:solidFill>
                </a:rPr>
                <a:t>Constitution</a:t>
              </a:r>
              <a:r>
                <a:rPr lang="en-US" sz="975" dirty="0">
                  <a:solidFill>
                    <a:schemeClr val="tx1"/>
                  </a:solidFill>
                </a:rPr>
                <a:t>. Retrieved from: </a:t>
              </a:r>
              <a:r>
                <a:rPr lang="el-GR" altLang="el-GR" sz="975" dirty="0">
                  <a:solidFill>
                    <a:schemeClr val="tx1"/>
                  </a:solidFill>
                  <a:cs typeface="Arial" panose="020B0604020202020204" pitchFamily="34" charset="0"/>
                  <a:hlinkClick r:id="rId4"/>
                </a:rPr>
                <a:t>https://www.who.int/about/governance/constitution</a:t>
              </a:r>
              <a:r>
                <a:rPr lang="en-US" altLang="el-GR" sz="975" dirty="0">
                  <a:solidFill>
                    <a:schemeClr val="tx1"/>
                  </a:solidFill>
                  <a:cs typeface="Arial" panose="020B0604020202020204" pitchFamily="34" charset="0"/>
                </a:rPr>
                <a:t> </a:t>
              </a:r>
              <a:endParaRPr lang="el-GR" altLang="el-GR" sz="975" dirty="0">
                <a:solidFill>
                  <a:schemeClr val="tx1"/>
                </a:solidFill>
                <a:cs typeface="Arial" panose="020B0604020202020204" pitchFamily="34" charset="0"/>
              </a:endParaRPr>
            </a:p>
            <a:p>
              <a:pPr>
                <a:defRPr/>
              </a:pPr>
              <a:r>
                <a:rPr lang="el-GR" altLang="el-GR" sz="975" dirty="0">
                  <a:solidFill>
                    <a:schemeClr val="tx1"/>
                  </a:solidFill>
                  <a:cs typeface="Arial" panose="020B0604020202020204" pitchFamily="34" charset="0"/>
                </a:rPr>
                <a:t>                                                                            </a:t>
              </a:r>
              <a:r>
                <a:rPr lang="en-US" altLang="el-GR" sz="975" dirty="0">
                  <a:solidFill>
                    <a:schemeClr val="tx1"/>
                  </a:solidFill>
                  <a:cs typeface="Arial" panose="020B0604020202020204" pitchFamily="34" charset="0"/>
                </a:rPr>
                <a:t>&amp;</a:t>
              </a:r>
              <a:r>
                <a:rPr lang="el-GR" altLang="el-GR" sz="975" dirty="0">
                  <a:solidFill>
                    <a:schemeClr val="tx1"/>
                  </a:solidFill>
                  <a:cs typeface="Arial" panose="020B0604020202020204" pitchFamily="34" charset="0"/>
                </a:rPr>
                <a:t> </a:t>
              </a:r>
              <a:r>
                <a:rPr lang="el-GR" altLang="el-GR" sz="975" dirty="0">
                  <a:solidFill>
                    <a:schemeClr val="tx1"/>
                  </a:solidFill>
                  <a:hlinkClick r:id="rId5"/>
                </a:rPr>
                <a:t>https://apps.who.int/gb/bd/PDF/bd47/EN/constitution-en.pdf?ua=1</a:t>
              </a:r>
              <a:r>
                <a:rPr lang="en-US" altLang="el-GR" sz="975" dirty="0">
                  <a:solidFill>
                    <a:schemeClr val="tx1"/>
                  </a:solidFill>
                </a:rPr>
                <a:t> </a:t>
              </a:r>
            </a:p>
          </p:txBody>
        </p:sp>
        <p:pic>
          <p:nvPicPr>
            <p:cNvPr id="23" name="Εικόνα 22" descr="C:\Users\mirmi\Downloads\EU_flag-Erasmus_vect_POS (1).jpg"/>
            <p:cNvPicPr/>
            <p:nvPr/>
          </p:nvPicPr>
          <p:blipFill>
            <a:blip r:embed="rId6" cstate="email">
              <a:extLst>
                <a:ext uri="{BEBA8EAE-BF5A-486C-A8C5-ECC9F3942E4B}">
                  <a14:imgProps xmlns:a14="http://schemas.microsoft.com/office/drawing/2010/main">
                    <a14:imgLayer r:embed="rId7">
                      <a14:imgEffect>
                        <a14:backgroundRemoval t="0" b="100000" l="0" r="100000">
                          <a14:foregroundMark x1="36842" y1="50667" x2="36842" y2="65333"/>
                          <a14:foregroundMark x1="37135" y1="50667" x2="41520" y2="50667"/>
                          <a14:foregroundMark x1="43860" y1="58667" x2="43860" y2="78667"/>
                          <a14:foregroundMark x1="49415" y1="58667" x2="51754" y2="58667"/>
                          <a14:foregroundMark x1="51754" y1="58667" x2="51754" y2="58667"/>
                          <a14:foregroundMark x1="56725" y1="58667" x2="58480" y2="58667"/>
                          <a14:foregroundMark x1="61988" y1="60000" x2="61988" y2="78667"/>
                          <a14:foregroundMark x1="73392" y1="60000" x2="73392" y2="73333"/>
                          <a14:foregroundMark x1="81579" y1="58667" x2="83041" y2="58667"/>
                          <a14:foregroundMark x1="83041" y1="58667" x2="83041" y2="58667"/>
                          <a14:foregroundMark x1="91228" y1="57333" x2="91228" y2="73333"/>
                          <a14:foregroundMark x1="91228" y1="73333" x2="91228" y2="73333"/>
                          <a14:foregroundMark x1="87427" y1="68000" x2="94152" y2="68000"/>
                          <a14:backgroundMark x1="92105" y1="70667" x2="94152" y2="70667"/>
                          <a14:backgroundMark x1="90351" y1="70667" x2="87427" y2="70667"/>
                        </a14:backgroundRemoval>
                      </a14:imgEffect>
                    </a14:imgLayer>
                  </a14:imgProps>
                </a:ext>
                <a:ext uri="{28A0092B-C50C-407E-A947-70E740481C1C}">
                  <a14:useLocalDpi xmlns:a14="http://schemas.microsoft.com/office/drawing/2010/main"/>
                </a:ext>
              </a:extLst>
            </a:blip>
            <a:srcRect/>
            <a:stretch>
              <a:fillRect/>
            </a:stretch>
          </p:blipFill>
          <p:spPr bwMode="auto">
            <a:xfrm>
              <a:off x="4538" y="6308707"/>
              <a:ext cx="1984899" cy="566969"/>
            </a:xfrm>
            <a:prstGeom prst="rect">
              <a:avLst/>
            </a:prstGeom>
            <a:noFill/>
            <a:ln>
              <a:noFill/>
            </a:ln>
          </p:spPr>
        </p:pic>
        <p:pic>
          <p:nvPicPr>
            <p:cNvPr id="24" name="Εικόνα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6737" y="6284382"/>
              <a:ext cx="2283471" cy="652254"/>
            </a:xfrm>
            <a:prstGeom prst="rect">
              <a:avLst/>
            </a:prstGeom>
          </p:spPr>
        </p:pic>
        <p:sp>
          <p:nvSpPr>
            <p:cNvPr id="22" name="Στρογγυλεμένο ορθογώνιο 21"/>
            <p:cNvSpPr/>
            <p:nvPr/>
          </p:nvSpPr>
          <p:spPr>
            <a:xfrm>
              <a:off x="4875936" y="5337264"/>
              <a:ext cx="1236847" cy="297785"/>
            </a:xfrm>
            <a:prstGeom prst="roundRect">
              <a:avLst/>
            </a:prstGeom>
            <a:solidFill>
              <a:srgbClr val="00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Well-being</a:t>
              </a:r>
              <a:endParaRPr lang="el-GR" b="1" dirty="0">
                <a:solidFill>
                  <a:schemeClr val="tx1"/>
                </a:solidFill>
              </a:endParaRPr>
            </a:p>
          </p:txBody>
        </p:sp>
        <p:sp>
          <p:nvSpPr>
            <p:cNvPr id="11" name="Έκρηξη 1 10">
              <a:hlinkClick r:id="" action="ppaction://noaction"/>
            </p:cNvPr>
            <p:cNvSpPr/>
            <p:nvPr/>
          </p:nvSpPr>
          <p:spPr>
            <a:xfrm>
              <a:off x="9049186" y="123193"/>
              <a:ext cx="2281382" cy="2548076"/>
            </a:xfrm>
            <a:prstGeom prst="irregularSeal1">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solidFill>
                </a:rPr>
                <a:t>HEALTH</a:t>
              </a:r>
              <a:endParaRPr lang="el-GR" sz="2700" b="1" dirty="0">
                <a:solidFill>
                  <a:srgbClr val="000000"/>
                </a:solidFill>
              </a:endParaRPr>
            </a:p>
          </p:txBody>
        </p:sp>
        <p:pic>
          <p:nvPicPr>
            <p:cNvPr id="12" name="Εικόνα 11"/>
            <p:cNvPicPr>
              <a:picLocks noChangeAspect="1"/>
            </p:cNvPicPr>
            <p:nvPr/>
          </p:nvPicPr>
          <p:blipFill>
            <a:blip r:embed="rId9" cstate="email">
              <a:extLst>
                <a:ext uri="{BEBA8EAE-BF5A-486C-A8C5-ECC9F3942E4B}">
                  <a14:imgProps xmlns:a14="http://schemas.microsoft.com/office/drawing/2010/main">
                    <a14:imgLayer r:embed="rId10">
                      <a14:imgEffect>
                        <a14:backgroundRemoval t="0" b="100000" l="0" r="100000">
                          <a14:foregroundMark x1="46688" y1="11257" x2="46688" y2="11257"/>
                          <a14:foregroundMark x1="39117" y1="28796" x2="39117" y2="28796"/>
                          <a14:foregroundMark x1="58675" y1="26702" x2="58675" y2="26702"/>
                          <a14:foregroundMark x1="47634" y1="37435" x2="47634" y2="37435"/>
                          <a14:foregroundMark x1="47634" y1="61257" x2="47634" y2="61257"/>
                          <a14:foregroundMark x1="946" y1="48691" x2="946" y2="48691"/>
                          <a14:foregroundMark x1="4101" y1="52880" x2="4101" y2="52880"/>
                          <a14:foregroundMark x1="85174" y1="43194" x2="85174" y2="43194"/>
                          <a14:foregroundMark x1="38170" y1="27749" x2="38170" y2="27749"/>
                          <a14:foregroundMark x1="18927" y1="33508" x2="21767" y2="50785"/>
                          <a14:foregroundMark x1="75079" y1="48691" x2="78233" y2="31152"/>
                          <a14:foregroundMark x1="76972" y1="30890" x2="73817" y2="47120"/>
                        </a14:backgroundRemoval>
                      </a14:imgEffect>
                    </a14:imgLayer>
                  </a14:imgProps>
                </a:ext>
                <a:ext uri="{28A0092B-C50C-407E-A947-70E740481C1C}">
                  <a14:useLocalDpi xmlns:a14="http://schemas.microsoft.com/office/drawing/2010/main"/>
                </a:ext>
              </a:extLst>
            </a:blip>
            <a:stretch>
              <a:fillRect/>
            </a:stretch>
          </p:blipFill>
          <p:spPr>
            <a:xfrm>
              <a:off x="10569752" y="4742919"/>
              <a:ext cx="1315133" cy="1596571"/>
            </a:xfrm>
            <a:prstGeom prst="rect">
              <a:avLst/>
            </a:prstGeom>
          </p:spPr>
        </p:pic>
        <p:pic>
          <p:nvPicPr>
            <p:cNvPr id="13" name="Εικόνα 12"/>
            <p:cNvPicPr>
              <a:picLocks noChangeAspect="1"/>
            </p:cNvPicPr>
            <p:nvPr/>
          </p:nvPicPr>
          <p:blipFill>
            <a:blip r:embed="rId11" cstate="email">
              <a:clrChange>
                <a:clrFrom>
                  <a:srgbClr val="E55198"/>
                </a:clrFrom>
                <a:clrTo>
                  <a:srgbClr val="E55198">
                    <a:alpha val="0"/>
                  </a:srgbClr>
                </a:clrTo>
              </a:clrChange>
              <a:extLst>
                <a:ext uri="{BEBA8EAE-BF5A-486C-A8C5-ECC9F3942E4B}">
                  <a14:imgProps xmlns:a14="http://schemas.microsoft.com/office/drawing/2010/main">
                    <a14:imgLayer r:embed="rId12">
                      <a14:imgEffect>
                        <a14:backgroundRemoval t="0" b="100000" l="0" r="100000">
                          <a14:foregroundMark x1="44068" y1="39086" x2="48023" y2="42640"/>
                          <a14:backgroundMark x1="55367" y1="34518" x2="63277" y2="29188"/>
                          <a14:backgroundMark x1="81921" y1="86548" x2="81921" y2="86548"/>
                        </a14:backgroundRemoval>
                      </a14:imgEffect>
                    </a14:imgLayer>
                  </a14:imgProps>
                </a:ext>
                <a:ext uri="{28A0092B-C50C-407E-A947-70E740481C1C}">
                  <a14:useLocalDpi xmlns:a14="http://schemas.microsoft.com/office/drawing/2010/main"/>
                </a:ext>
              </a:extLst>
            </a:blip>
            <a:stretch>
              <a:fillRect/>
            </a:stretch>
          </p:blipFill>
          <p:spPr>
            <a:xfrm>
              <a:off x="8424512" y="1353645"/>
              <a:ext cx="382341" cy="1103613"/>
            </a:xfrm>
            <a:prstGeom prst="rect">
              <a:avLst/>
            </a:prstGeom>
          </p:spPr>
        </p:pic>
        <p:pic>
          <p:nvPicPr>
            <p:cNvPr id="14" name="Εικόνα 13"/>
            <p:cNvPicPr>
              <a:picLocks noChangeAspect="1"/>
            </p:cNvPicPr>
            <p:nvPr/>
          </p:nvPicPr>
          <p:blipFill>
            <a:blip r:embed="rId13" cstate="email">
              <a:extLst>
                <a:ext uri="{BEBA8EAE-BF5A-486C-A8C5-ECC9F3942E4B}">
                  <a14:imgProps xmlns:a14="http://schemas.microsoft.com/office/drawing/2010/main">
                    <a14:imgLayer r:embed="rId14">
                      <a14:imgEffect>
                        <a14:backgroundRemoval t="0" b="100000" l="0" r="100000">
                          <a14:foregroundMark x1="85104" y1="71341" x2="85104" y2="71341"/>
                          <a14:foregroundMark x1="71042" y1="52591" x2="71042" y2="52591"/>
                          <a14:foregroundMark x1="73229" y1="63567" x2="73229" y2="63567"/>
                        </a14:backgroundRemoval>
                      </a14:imgEffect>
                    </a14:imgLayer>
                  </a14:imgProps>
                </a:ext>
                <a:ext uri="{28A0092B-C50C-407E-A947-70E740481C1C}">
                  <a14:useLocalDpi xmlns:a14="http://schemas.microsoft.com/office/drawing/2010/main"/>
                </a:ext>
              </a:extLst>
            </a:blip>
            <a:stretch>
              <a:fillRect/>
            </a:stretch>
          </p:blipFill>
          <p:spPr>
            <a:xfrm>
              <a:off x="10525864" y="2510594"/>
              <a:ext cx="1550148" cy="1059268"/>
            </a:xfrm>
            <a:prstGeom prst="rect">
              <a:avLst/>
            </a:prstGeom>
          </p:spPr>
        </p:pic>
        <p:pic>
          <p:nvPicPr>
            <p:cNvPr id="16" name="Εικόνα 1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684174" y="557069"/>
              <a:ext cx="1100193" cy="1018394"/>
            </a:xfrm>
            <a:prstGeom prst="rect">
              <a:avLst/>
            </a:prstGeom>
          </p:spPr>
        </p:pic>
        <p:pic>
          <p:nvPicPr>
            <p:cNvPr id="17" name="Εικόνα 16"/>
            <p:cNvPicPr>
              <a:picLocks noChangeAspect="1"/>
            </p:cNvPicPr>
            <p:nvPr/>
          </p:nvPicPr>
          <p:blipFill>
            <a:blip r:embed="rId16" cstate="email">
              <a:extLst>
                <a:ext uri="{BEBA8EAE-BF5A-486C-A8C5-ECC9F3942E4B}">
                  <a14:imgProps xmlns:a14="http://schemas.microsoft.com/office/drawing/2010/main">
                    <a14:imgLayer r:embed="rId17">
                      <a14:imgEffect>
                        <a14:backgroundRemoval t="0" b="99180" l="0" r="100000">
                          <a14:foregroundMark x1="97006" y1="99590" x2="97006" y2="99590"/>
                          <a14:foregroundMark x1="42515" y1="13115" x2="42515" y2="13115"/>
                          <a14:foregroundMark x1="42515" y1="13115" x2="42515" y2="13115"/>
                          <a14:foregroundMark x1="42515" y1="12295" x2="42515" y2="12295"/>
                          <a14:foregroundMark x1="43114" y1="11885" x2="43114" y2="11475"/>
                          <a14:foregroundMark x1="43114" y1="11475" x2="43114" y2="11475"/>
                          <a14:foregroundMark x1="43114" y1="11475" x2="44910" y2="10656"/>
                          <a14:foregroundMark x1="44910" y1="10656" x2="44910" y2="10656"/>
                          <a14:foregroundMark x1="44910" y1="10656" x2="44910" y2="10656"/>
                          <a14:foregroundMark x1="50898" y1="10656" x2="50898" y2="10656"/>
                          <a14:foregroundMark x1="50898" y1="10656" x2="50898" y2="10656"/>
                          <a14:foregroundMark x1="50898" y1="10656" x2="50898" y2="10656"/>
                        </a14:backgroundRemoval>
                      </a14:imgEffect>
                    </a14:imgLayer>
                  </a14:imgProps>
                </a:ext>
                <a:ext uri="{28A0092B-C50C-407E-A947-70E740481C1C}">
                  <a14:useLocalDpi xmlns:a14="http://schemas.microsoft.com/office/drawing/2010/main"/>
                </a:ext>
              </a:extLst>
            </a:blip>
            <a:stretch>
              <a:fillRect/>
            </a:stretch>
          </p:blipFill>
          <p:spPr>
            <a:xfrm>
              <a:off x="3741861" y="228188"/>
              <a:ext cx="694303" cy="1012581"/>
            </a:xfrm>
            <a:prstGeom prst="rect">
              <a:avLst/>
            </a:prstGeom>
          </p:spPr>
        </p:pic>
        <p:pic>
          <p:nvPicPr>
            <p:cNvPr id="18" name="Εικόνα 17"/>
            <p:cNvPicPr>
              <a:picLocks noChangeAspect="1"/>
            </p:cNvPicPr>
            <p:nvPr/>
          </p:nvPicPr>
          <p:blipFill>
            <a:blip r:embed="rId18" cstate="email">
              <a:extLst>
                <a:ext uri="{BEBA8EAE-BF5A-486C-A8C5-ECC9F3942E4B}">
                  <a14:imgProps xmlns:a14="http://schemas.microsoft.com/office/drawing/2010/main">
                    <a14:imgLayer r:embed="rId19">
                      <a14:imgEffect>
                        <a14:backgroundRemoval t="2500" b="97500" l="2292" r="98125">
                          <a14:foregroundMark x1="28333" y1="6000" x2="10000" y2="93000"/>
                          <a14:foregroundMark x1="14583" y1="12500" x2="26458" y2="10500"/>
                          <a14:foregroundMark x1="37292" y1="49500" x2="41042" y2="11750"/>
                          <a14:foregroundMark x1="27708" y1="30500" x2="27708" y2="30500"/>
                          <a14:foregroundMark x1="55625" y1="18250" x2="69167" y2="19000"/>
                          <a14:foregroundMark x1="74583" y1="32250" x2="83333" y2="27500"/>
                          <a14:foregroundMark x1="80208" y1="65250" x2="80208" y2="65250"/>
                          <a14:foregroundMark x1="19583" y1="67750" x2="19583" y2="67750"/>
                          <a14:foregroundMark x1="44828" y1="93606" x2="37701" y2="90793"/>
                          <a14:foregroundMark x1="13563" y1="93350" x2="10805" y2="90026"/>
                          <a14:foregroundMark x1="55172" y1="64194" x2="61149" y2="58568"/>
                          <a14:foregroundMark x1="56322" y1="92072" x2="62759" y2="91304"/>
                          <a14:foregroundMark x1="86437" y1="91304" x2="90345" y2="91304"/>
                          <a14:foregroundMark x1="27126" y1="45013" x2="27126" y2="45013"/>
                          <a14:foregroundMark x1="28736" y1="46547" x2="40460" y2="64194"/>
                          <a14:foregroundMark x1="33563" y1="7673" x2="36552" y2="9719"/>
                          <a14:foregroundMark x1="38391" y1="9207" x2="42069" y2="11509"/>
                          <a14:foregroundMark x1="42989" y1="12532" x2="45287" y2="17136"/>
                          <a14:foregroundMark x1="45287" y1="18159" x2="45977" y2="21739"/>
                          <a14:foregroundMark x1="45977" y1="21483" x2="46437" y2="25064"/>
                          <a14:foregroundMark x1="46667" y1="24808" x2="46207" y2="29412"/>
                          <a14:foregroundMark x1="46207" y1="29412" x2="44598" y2="34783"/>
                          <a14:foregroundMark x1="44138" y1="35550" x2="44828" y2="37340"/>
                          <a14:foregroundMark x1="44598" y1="38875" x2="42299" y2="41176"/>
                          <a14:foregroundMark x1="42529" y1="41176" x2="42529" y2="45269"/>
                          <a14:foregroundMark x1="44368" y1="48593" x2="40230" y2="46036"/>
                          <a14:foregroundMark x1="43908" y1="47826" x2="42529" y2="45524"/>
                          <a14:foregroundMark x1="41609" y1="49361" x2="40460" y2="45780"/>
                          <a14:foregroundMark x1="41609" y1="49872" x2="36782" y2="47315"/>
                          <a14:foregroundMark x1="37701" y1="50639" x2="37701" y2="50639"/>
                          <a14:foregroundMark x1="37701" y1="50639" x2="37701" y2="50639"/>
                          <a14:foregroundMark x1="37701" y1="50639" x2="34023" y2="47826"/>
                          <a14:foregroundMark x1="32644" y1="46547" x2="34253" y2="48338"/>
                          <a14:foregroundMark x1="35172" y1="49361" x2="30345" y2="47826"/>
                          <a14:foregroundMark x1="36782" y1="56010" x2="33103" y2="51407"/>
                          <a14:foregroundMark x1="83908" y1="30946" x2="76552" y2="34527"/>
                          <a14:foregroundMark x1="58161" y1="14834" x2="69885" y2="4092"/>
                          <a14:foregroundMark x1="68736" y1="4348" x2="62529" y2="8696"/>
                          <a14:foregroundMark x1="62069" y1="8696" x2="58621" y2="14578"/>
                          <a14:foregroundMark x1="58161" y1="15345" x2="55632" y2="18670"/>
                          <a14:foregroundMark x1="55402" y1="18926" x2="54483" y2="23529"/>
                          <a14:foregroundMark x1="54483" y1="24552" x2="54713" y2="28900"/>
                          <a14:foregroundMark x1="54713" y1="29156" x2="54943" y2="29923"/>
                          <a14:foregroundMark x1="54943" y1="29923" x2="55402" y2="31202"/>
                          <a14:foregroundMark x1="55402" y1="31202" x2="55402" y2="32481"/>
                          <a14:foregroundMark x1="55402" y1="33248" x2="56552" y2="34271"/>
                          <a14:foregroundMark x1="56552" y1="34271" x2="57471" y2="37340"/>
                          <a14:foregroundMark x1="56552" y1="37596" x2="58621" y2="39130"/>
                          <a14:foregroundMark x1="59080" y1="39130" x2="62989" y2="39898"/>
                          <a14:foregroundMark x1="63448" y1="39898" x2="63448" y2="39898"/>
                          <a14:foregroundMark x1="63448" y1="39898" x2="66437" y2="41176"/>
                          <a14:foregroundMark x1="66437" y1="41432" x2="70805" y2="42455"/>
                          <a14:foregroundMark x1="71264" y1="42199" x2="74023" y2="42455"/>
                          <a14:foregroundMark x1="72414" y1="40921" x2="74253" y2="43734"/>
                          <a14:foregroundMark x1="73793" y1="44501" x2="71494" y2="45524"/>
                          <a14:foregroundMark x1="71264" y1="45780" x2="69425" y2="46292"/>
                          <a14:foregroundMark x1="68736" y1="46547" x2="63448" y2="54220"/>
                          <a14:foregroundMark x1="62759" y1="54987" x2="59770" y2="57801"/>
                          <a14:foregroundMark x1="59770" y1="57801" x2="56782" y2="58056"/>
                          <a14:foregroundMark x1="56782" y1="58056" x2="54713" y2="60614"/>
                          <a14:foregroundMark x1="54713" y1="60614" x2="54483" y2="63939"/>
                          <a14:foregroundMark x1="54483" y1="63939" x2="55862" y2="64450"/>
                          <a14:foregroundMark x1="57011" y1="62404" x2="55862" y2="64194"/>
                          <a14:foregroundMark x1="56782" y1="65985" x2="55862" y2="64194"/>
                          <a14:foregroundMark x1="57011" y1="65985" x2="58851" y2="64450"/>
                          <a14:foregroundMark x1="58851" y1="64962" x2="60460" y2="63683"/>
                          <a14:foregroundMark x1="60460" y1="63683" x2="61149" y2="61381"/>
                          <a14:foregroundMark x1="61379" y1="61381" x2="70115" y2="56266"/>
                          <a14:foregroundMark x1="68736" y1="57545" x2="69655" y2="63683"/>
                          <a14:foregroundMark x1="69195" y1="64706" x2="68046" y2="67519"/>
                          <a14:foregroundMark x1="68506" y1="69054" x2="65977" y2="74680"/>
                          <a14:foregroundMark x1="65977" y1="74936" x2="63908" y2="75703"/>
                          <a14:foregroundMark x1="63908" y1="75703" x2="63908" y2="80051"/>
                          <a14:foregroundMark x1="64598" y1="81841" x2="63218" y2="86445"/>
                          <a14:foregroundMark x1="62529" y1="86957" x2="60690" y2="88491"/>
                          <a14:foregroundMark x1="60460" y1="88491" x2="56092" y2="91049"/>
                          <a14:foregroundMark x1="56092" y1="91304" x2="56092" y2="93350"/>
                          <a14:foregroundMark x1="56092" y1="93350" x2="59080" y2="94629"/>
                          <a14:foregroundMark x1="59080" y1="94629" x2="65287" y2="92839"/>
                          <a14:foregroundMark x1="65287" y1="92839" x2="65057" y2="86701"/>
                          <a14:foregroundMark x1="65517" y1="88235" x2="69885" y2="83376"/>
                          <a14:foregroundMark x1="69885" y1="83376" x2="71724" y2="83632"/>
                          <a14:foregroundMark x1="71724" y1="83632" x2="71724" y2="83632"/>
                          <a14:foregroundMark x1="71724" y1="83632" x2="72874" y2="80307"/>
                          <a14:foregroundMark x1="75172" y1="75448" x2="82299" y2="74425"/>
                          <a14:foregroundMark x1="77931" y1="75192" x2="72644" y2="81074"/>
                          <a14:foregroundMark x1="82529" y1="74680" x2="85977" y2="77494"/>
                          <a14:foregroundMark x1="85747" y1="77238" x2="85747" y2="80563"/>
                          <a14:foregroundMark x1="85287" y1="80051" x2="84598" y2="81586"/>
                          <a14:foregroundMark x1="84598" y1="81841" x2="84598" y2="81841"/>
                          <a14:foregroundMark x1="84598" y1="81841" x2="85517" y2="83887"/>
                          <a14:foregroundMark x1="85747" y1="84143" x2="88276" y2="82609"/>
                          <a14:foregroundMark x1="88276" y1="82609" x2="91724" y2="83632"/>
                          <a14:foregroundMark x1="91724" y1="83632" x2="94023" y2="81586"/>
                          <a14:foregroundMark x1="93103" y1="79540" x2="94253" y2="81841"/>
                          <a14:foregroundMark x1="87816" y1="61381" x2="88506" y2="63171"/>
                          <a14:foregroundMark x1="88276" y1="62916" x2="90115" y2="63683"/>
                          <a14:foregroundMark x1="90115" y1="63683" x2="90575" y2="67263"/>
                          <a14:foregroundMark x1="90575" y1="67008" x2="90805" y2="68798"/>
                          <a14:foregroundMark x1="93793" y1="74425" x2="90345" y2="68031"/>
                          <a14:foregroundMark x1="93563" y1="74936" x2="93103" y2="79540"/>
                          <a14:foregroundMark x1="91724" y1="84399" x2="90805" y2="87980"/>
                          <a14:foregroundMark x1="95172" y1="90793" x2="91494" y2="88235"/>
                          <a14:foregroundMark x1="87586" y1="87724" x2="86667" y2="82609"/>
                          <a14:foregroundMark x1="87356" y1="88235" x2="86207" y2="90537"/>
                          <a14:foregroundMark x1="86207" y1="91560" x2="86437" y2="92583"/>
                          <a14:foregroundMark x1="86437" y1="92839" x2="92874" y2="93606"/>
                          <a14:foregroundMark x1="93333" y1="93606" x2="96552" y2="93350"/>
                          <a14:foregroundMark x1="96782" y1="93350" x2="95632" y2="90793"/>
                          <a14:foregroundMark x1="83218" y1="42199" x2="85517" y2="42967"/>
                          <a14:foregroundMark x1="85517" y1="42967" x2="90575" y2="40409"/>
                          <a14:foregroundMark x1="91034" y1="40409" x2="94023" y2="42455"/>
                          <a14:foregroundMark x1="94713" y1="43734" x2="94023" y2="47059"/>
                          <a14:foregroundMark x1="93563" y1="48082" x2="88276" y2="52941"/>
                          <a14:foregroundMark x1="86897" y1="49872" x2="89195" y2="55243"/>
                          <a14:foregroundMark x1="88966" y1="55499" x2="88736" y2="58824"/>
                          <a14:foregroundMark x1="84368" y1="41688" x2="89425" y2="34783"/>
                          <a14:foregroundMark x1="90115" y1="34527" x2="91494" y2="28645"/>
                          <a14:foregroundMark x1="91494" y1="28645" x2="90115" y2="24041"/>
                          <a14:foregroundMark x1="90115" y1="24041" x2="88506" y2="22251"/>
                          <a14:foregroundMark x1="88506" y1="22251" x2="88506" y2="22251"/>
                          <a14:foregroundMark x1="88966" y1="22251" x2="85747" y2="11509"/>
                          <a14:foregroundMark x1="85287" y1="10997" x2="80690" y2="6138"/>
                          <a14:foregroundMark x1="80690" y1="6138" x2="75632" y2="4092"/>
                          <a14:foregroundMark x1="75632" y1="4092" x2="70575" y2="4092"/>
                          <a14:foregroundMark x1="10345" y1="28389" x2="8506" y2="26854"/>
                          <a14:foregroundMark x1="8966" y1="27366" x2="11264" y2="25320"/>
                          <a14:foregroundMark x1="11264" y1="25320" x2="12414" y2="16624"/>
                          <a14:foregroundMark x1="12414" y1="16624" x2="14483" y2="12020"/>
                          <a14:foregroundMark x1="14483" y1="11509" x2="19770" y2="7417"/>
                          <a14:foregroundMark x1="19770" y1="7417" x2="25057" y2="5371"/>
                          <a14:foregroundMark x1="25057" y1="5371" x2="29425" y2="5882"/>
                          <a14:foregroundMark x1="29425" y1="5882" x2="34943" y2="8440"/>
                          <a14:foregroundMark x1="36322" y1="9207" x2="38391" y2="8951"/>
                          <a14:foregroundMark x1="17241" y1="45524" x2="13103" y2="39898"/>
                          <a14:foregroundMark x1="12644" y1="40409" x2="9425" y2="34271"/>
                          <a14:foregroundMark x1="9425" y1="34271" x2="9425" y2="30179"/>
                          <a14:foregroundMark x1="8046" y1="27621" x2="9195" y2="28133"/>
                          <a14:foregroundMark x1="12644" y1="44757" x2="8506" y2="43223"/>
                          <a14:foregroundMark x1="8046" y1="43478" x2="6207" y2="46292"/>
                          <a14:foregroundMark x1="6207" y1="46292" x2="5977" y2="48849"/>
                          <a14:foregroundMark x1="5977" y1="48849" x2="8966" y2="52685"/>
                          <a14:foregroundMark x1="8736" y1="53197" x2="11264" y2="55243"/>
                          <a14:foregroundMark x1="11264" y1="55243" x2="10805" y2="58568"/>
                          <a14:foregroundMark x1="10805" y1="58568" x2="12414" y2="60358"/>
                          <a14:foregroundMark x1="11494" y1="59591" x2="12644" y2="63427"/>
                          <a14:foregroundMark x1="12184" y1="63683" x2="12184" y2="65729"/>
                          <a14:foregroundMark x1="12184" y1="64962" x2="9885" y2="66240"/>
                          <a14:foregroundMark x1="9885" y1="66240" x2="10575" y2="70332"/>
                          <a14:foregroundMark x1="9655" y1="68798" x2="9195" y2="70332"/>
                          <a14:foregroundMark x1="9195" y1="70332" x2="9195" y2="72123"/>
                          <a14:foregroundMark x1="9195" y1="72123" x2="6437" y2="76471"/>
                          <a14:foregroundMark x1="6437" y1="76471" x2="7126" y2="81330"/>
                          <a14:foregroundMark x1="7126" y1="81330" x2="6207" y2="83632"/>
                          <a14:foregroundMark x1="6207" y1="84399" x2="8736" y2="85422"/>
                          <a14:foregroundMark x1="8736" y1="85422" x2="9655" y2="89258"/>
                          <a14:foregroundMark x1="9425" y1="89770" x2="3908" y2="93350"/>
                          <a14:foregroundMark x1="3908" y1="93350" x2="4138" y2="94885"/>
                          <a14:foregroundMark x1="4598" y1="95141" x2="11954" y2="94885"/>
                          <a14:foregroundMark x1="12644" y1="94885" x2="14023" y2="93862"/>
                          <a14:foregroundMark x1="14023" y1="93862" x2="12874" y2="90537"/>
                          <a14:foregroundMark x1="12644" y1="89770" x2="13563" y2="84655"/>
                          <a14:foregroundMark x1="13793" y1="85678" x2="15172" y2="85678"/>
                          <a14:foregroundMark x1="15172" y1="85678" x2="15632" y2="82609"/>
                          <a14:foregroundMark x1="15632" y1="82609" x2="15632" y2="82609"/>
                          <a14:foregroundMark x1="15172" y1="82864" x2="14253" y2="80563"/>
                          <a14:foregroundMark x1="14713" y1="81074" x2="14943" y2="79028"/>
                          <a14:foregroundMark x1="14943" y1="79540" x2="18621" y2="75703"/>
                          <a14:foregroundMark x1="18851" y1="76471" x2="22299" y2="77238"/>
                          <a14:foregroundMark x1="22989" y1="77238" x2="28736" y2="82609"/>
                          <a14:foregroundMark x1="28276" y1="82609" x2="28736" y2="84655"/>
                          <a14:foregroundMark x1="28966" y1="85678" x2="31264" y2="85166"/>
                          <a14:foregroundMark x1="31264" y1="85166" x2="34943" y2="88747"/>
                          <a14:foregroundMark x1="35172" y1="89770" x2="35172" y2="89770"/>
                          <a14:foregroundMark x1="35172" y1="89770" x2="35172" y2="89770"/>
                          <a14:foregroundMark x1="35172" y1="89770" x2="35172" y2="89770"/>
                          <a14:foregroundMark x1="35632" y1="93606" x2="35862" y2="90281"/>
                          <a14:foregroundMark x1="36092" y1="93606" x2="42069" y2="95396"/>
                          <a14:foregroundMark x1="42529" y1="95652" x2="44598" y2="94885"/>
                          <a14:foregroundMark x1="45287" y1="94118" x2="44368" y2="91560"/>
                          <a14:foregroundMark x1="44138" y1="91049" x2="38621" y2="88491"/>
                          <a14:foregroundMark x1="38161" y1="88491" x2="35862" y2="82353"/>
                          <a14:foregroundMark x1="36322" y1="82097" x2="37011" y2="81330"/>
                          <a14:foregroundMark x1="37241" y1="81330" x2="37011" y2="77238"/>
                          <a14:foregroundMark x1="37011" y1="77238" x2="34253" y2="75703"/>
                          <a14:foregroundMark x1="34253" y1="75703" x2="33103" y2="73146"/>
                          <a14:foregroundMark x1="33333" y1="73402" x2="33333" y2="71355"/>
                          <a14:foregroundMark x1="32414" y1="70588" x2="32644" y2="67263"/>
                          <a14:foregroundMark x1="31494" y1="65729" x2="31494" y2="62916"/>
                          <a14:foregroundMark x1="31494" y1="62916" x2="32414" y2="58824"/>
                          <a14:foregroundMark x1="32644" y1="59591" x2="40230" y2="63683"/>
                          <a14:foregroundMark x1="40000" y1="64450" x2="41149" y2="65985"/>
                          <a14:foregroundMark x1="41379" y1="66752" x2="42989" y2="66752"/>
                          <a14:foregroundMark x1="43678" y1="67263" x2="45057" y2="67263"/>
                          <a14:foregroundMark x1="45517" y1="67008" x2="44828" y2="63939"/>
                          <a14:foregroundMark x1="45747" y1="66752" x2="46897" y2="65729"/>
                          <a14:foregroundMark x1="46897" y1="65729" x2="46667" y2="62148"/>
                          <a14:foregroundMark x1="46667" y1="62148" x2="44828" y2="60358"/>
                          <a14:foregroundMark x1="44828" y1="60358" x2="40690" y2="59847"/>
                          <a14:foregroundMark x1="40690" y1="59847" x2="36322" y2="54987"/>
                          <a14:foregroundMark x1="6667" y1="45013" x2="5977" y2="46292"/>
                        </a14:backgroundRemoval>
                      </a14:imgEffect>
                    </a14:imgLayer>
                  </a14:imgProps>
                </a:ext>
                <a:ext uri="{28A0092B-C50C-407E-A947-70E740481C1C}">
                  <a14:useLocalDpi xmlns:a14="http://schemas.microsoft.com/office/drawing/2010/main"/>
                </a:ext>
              </a:extLst>
            </a:blip>
            <a:stretch>
              <a:fillRect/>
            </a:stretch>
          </p:blipFill>
          <p:spPr>
            <a:xfrm>
              <a:off x="218436" y="4618629"/>
              <a:ext cx="1806988" cy="1626642"/>
            </a:xfrm>
            <a:prstGeom prst="rect">
              <a:avLst/>
            </a:prstGeom>
          </p:spPr>
        </p:pic>
        <p:pic>
          <p:nvPicPr>
            <p:cNvPr id="19" name="Εικόνα 18"/>
            <p:cNvPicPr>
              <a:picLocks noChangeAspect="1"/>
            </p:cNvPicPr>
            <p:nvPr/>
          </p:nvPicPr>
          <p:blipFill>
            <a:blip r:embed="rId20" cstate="email">
              <a:extLst>
                <a:ext uri="{BEBA8EAE-BF5A-486C-A8C5-ECC9F3942E4B}">
                  <a14:imgProps xmlns:a14="http://schemas.microsoft.com/office/drawing/2010/main">
                    <a14:imgLayer r:embed="rId21">
                      <a14:imgEffect>
                        <a14:backgroundRemoval t="0" b="100000" l="0" r="100000">
                          <a14:foregroundMark x1="8982" y1="10373" x2="19760" y2="17842"/>
                          <a14:foregroundMark x1="33533" y1="21162" x2="39521" y2="34855"/>
                          <a14:foregroundMark x1="56886" y1="12863" x2="44910" y2="19087"/>
                          <a14:foregroundMark x1="43114" y1="23651" x2="53293" y2="31950"/>
                          <a14:foregroundMark x1="45509" y1="32780" x2="45509" y2="32780"/>
                          <a14:foregroundMark x1="54491" y1="44813" x2="73653" y2="42739"/>
                          <a14:foregroundMark x1="73653" y1="42739" x2="86228" y2="51452"/>
                          <a14:foregroundMark x1="88024" y1="51867" x2="92814" y2="54772"/>
                          <a14:foregroundMark x1="94611" y1="52282" x2="96407" y2="52282"/>
                          <a14:foregroundMark x1="19162" y1="46888" x2="38922" y2="45228"/>
                          <a14:foregroundMark x1="36527" y1="85062" x2="39521" y2="71784"/>
                          <a14:foregroundMark x1="56287" y1="82988" x2="58084" y2="69295"/>
                          <a14:foregroundMark x1="53892" y1="85477" x2="36527" y2="84647"/>
                          <a14:foregroundMark x1="56886" y1="83402" x2="74850" y2="83402"/>
                          <a14:foregroundMark x1="5389" y1="60166" x2="5389" y2="60166"/>
                          <a14:foregroundMark x1="7186" y1="58506" x2="7186" y2="58506"/>
                          <a14:foregroundMark x1="62275" y1="7884" x2="62275" y2="7884"/>
                          <a14:foregroundMark x1="26347" y1="25726" x2="27545" y2="31120"/>
                          <a14:foregroundMark x1="57485" y1="33610" x2="61078" y2="27386"/>
                          <a14:foregroundMark x1="61078" y1="25726" x2="60479" y2="23237"/>
                          <a14:foregroundMark x1="41317" y1="38589" x2="46707" y2="38174"/>
                          <a14:foregroundMark x1="36527" y1="84647" x2="36527" y2="84647"/>
                          <a14:foregroundMark x1="36527" y1="84647" x2="39521" y2="70954"/>
                          <a14:foregroundMark x1="26946" y1="70954" x2="25150" y2="70954"/>
                          <a14:foregroundMark x1="25150" y1="70954" x2="25150" y2="70954"/>
                          <a14:foregroundMark x1="25150" y1="70954" x2="40120" y2="43983"/>
                          <a14:foregroundMark x1="72455" y1="68050" x2="52695" y2="73444"/>
                          <a14:foregroundMark x1="26347" y1="72199" x2="51497" y2="73029"/>
                          <a14:foregroundMark x1="17964" y1="92531" x2="30539" y2="96680"/>
                          <a14:foregroundMark x1="31737" y1="97095" x2="44910" y2="99170"/>
                          <a14:foregroundMark x1="24551" y1="95436" x2="34731" y2="97510"/>
                          <a14:foregroundMark x1="66467" y1="99170" x2="44910" y2="98340"/>
                          <a14:foregroundMark x1="96407" y1="74274" x2="88623" y2="89212"/>
                          <a14:foregroundMark x1="88623" y1="89627" x2="81437" y2="94191"/>
                          <a14:foregroundMark x1="80838" y1="94606" x2="73054" y2="97095"/>
                          <a14:foregroundMark x1="74251" y1="97095" x2="67066" y2="98340"/>
                          <a14:backgroundMark x1="45509" y1="75519" x2="45509" y2="75519"/>
                          <a14:backgroundMark x1="42515" y1="74274" x2="53293" y2="81743"/>
                          <a14:backgroundMark x1="51497" y1="73444" x2="56886" y2="73444"/>
                          <a14:backgroundMark x1="38323" y1="84232" x2="40719" y2="79668"/>
                          <a14:backgroundMark x1="75449" y1="94606" x2="80838" y2="92946"/>
                        </a14:backgroundRemoval>
                      </a14:imgEffect>
                    </a14:imgLayer>
                  </a14:imgProps>
                </a:ext>
                <a:ext uri="{28A0092B-C50C-407E-A947-70E740481C1C}">
                  <a14:useLocalDpi xmlns:a14="http://schemas.microsoft.com/office/drawing/2010/main"/>
                </a:ext>
              </a:extLst>
            </a:blip>
            <a:stretch>
              <a:fillRect/>
            </a:stretch>
          </p:blipFill>
          <p:spPr>
            <a:xfrm>
              <a:off x="900012" y="2758951"/>
              <a:ext cx="696534" cy="1000767"/>
            </a:xfrm>
            <a:prstGeom prst="rect">
              <a:avLst/>
            </a:prstGeom>
          </p:spPr>
        </p:pic>
        <p:pic>
          <p:nvPicPr>
            <p:cNvPr id="20" name="Εικόνα 19"/>
            <p:cNvPicPr>
              <a:picLocks noChangeAspect="1"/>
            </p:cNvPicPr>
            <p:nvPr/>
          </p:nvPicPr>
          <p:blipFill>
            <a:blip r:embed="rId22" cstate="email">
              <a:extLst>
                <a:ext uri="{BEBA8EAE-BF5A-486C-A8C5-ECC9F3942E4B}">
                  <a14:imgProps xmlns:a14="http://schemas.microsoft.com/office/drawing/2010/main">
                    <a14:imgLayer r:embed="rId23">
                      <a14:imgEffect>
                        <a14:backgroundRemoval t="3571" b="89732" l="8929" r="89732">
                          <a14:foregroundMark x1="58036" y1="27679" x2="59821" y2="29018"/>
                          <a14:foregroundMark x1="55804" y1="29464" x2="58482" y2="30804"/>
                          <a14:foregroundMark x1="72768" y1="33482" x2="73661" y2="7589"/>
                          <a14:foregroundMark x1="20536" y1="11161" x2="25446" y2="6696"/>
                          <a14:foregroundMark x1="48214" y1="41964" x2="52232" y2="45536"/>
                          <a14:foregroundMark x1="23214" y1="61161" x2="23661" y2="70982"/>
                          <a14:foregroundMark x1="49107" y1="77232" x2="41071" y2="79464"/>
                          <a14:foregroundMark x1="50000" y1="72321" x2="39732" y2="65179"/>
                          <a14:foregroundMark x1="58036" y1="73661" x2="58482" y2="72321"/>
                          <a14:foregroundMark x1="58482" y1="68750" x2="58929" y2="66071"/>
                          <a14:foregroundMark x1="69643" y1="40179" x2="63393" y2="50000"/>
                          <a14:foregroundMark x1="63839" y1="47321" x2="56250" y2="46429"/>
                          <a14:backgroundMark x1="33929" y1="29911" x2="35714" y2="29464"/>
                          <a14:backgroundMark x1="70536" y1="31250" x2="63839" y2="25446"/>
                          <a14:backgroundMark x1="29464" y1="26786" x2="29911" y2="27679"/>
                          <a14:backgroundMark x1="56696" y1="27679" x2="58036" y2="29464"/>
                          <a14:backgroundMark x1="53571" y1="48214" x2="42857" y2="54018"/>
                          <a14:backgroundMark x1="29018" y1="71875" x2="30804" y2="65179"/>
                          <a14:backgroundMark x1="20089" y1="57143" x2="20982" y2="66071"/>
                          <a14:backgroundMark x1="22321" y1="60268" x2="21429" y2="65179"/>
                          <a14:backgroundMark x1="36607" y1="82143" x2="37054" y2="79018"/>
                          <a14:backgroundMark x1="37500" y1="79464" x2="37054" y2="73661"/>
                          <a14:backgroundMark x1="41518" y1="76786" x2="45982" y2="76786"/>
                          <a14:backgroundMark x1="45982" y1="76786" x2="45982" y2="76786"/>
                          <a14:backgroundMark x1="48214" y1="75893" x2="45536" y2="76786"/>
                          <a14:backgroundMark x1="33036" y1="56250" x2="33929" y2="58929"/>
                          <a14:backgroundMark x1="43304" y1="64732" x2="46429" y2="65179"/>
                          <a14:backgroundMark x1="49107" y1="68304" x2="49107" y2="65625"/>
                          <a14:backgroundMark x1="41071" y1="70536" x2="48214" y2="75446"/>
                          <a14:backgroundMark x1="47768" y1="74554" x2="48661" y2="74107"/>
                          <a14:backgroundMark x1="55357" y1="77232" x2="55357" y2="75446"/>
                          <a14:backgroundMark x1="58036" y1="67411" x2="58036" y2="67857"/>
                          <a14:backgroundMark x1="58929" y1="67411" x2="59821" y2="67857"/>
                          <a14:backgroundMark x1="57589" y1="75000" x2="57143" y2="71429"/>
                          <a14:backgroundMark x1="72321" y1="58482" x2="72321" y2="58482"/>
                          <a14:backgroundMark x1="19643" y1="43750" x2="19643" y2="43750"/>
                          <a14:backgroundMark x1="62054" y1="45536" x2="62946" y2="44196"/>
                        </a14:backgroundRemoval>
                      </a14:imgEffect>
                    </a14:imgLayer>
                  </a14:imgProps>
                </a:ext>
                <a:ext uri="{28A0092B-C50C-407E-A947-70E740481C1C}">
                  <a14:useLocalDpi xmlns:a14="http://schemas.microsoft.com/office/drawing/2010/main"/>
                </a:ext>
              </a:extLst>
            </a:blip>
            <a:stretch>
              <a:fillRect/>
            </a:stretch>
          </p:blipFill>
          <p:spPr>
            <a:xfrm>
              <a:off x="6253108" y="1962917"/>
              <a:ext cx="1066773" cy="1066773"/>
            </a:xfrm>
            <a:prstGeom prst="rect">
              <a:avLst/>
            </a:prstGeom>
          </p:spPr>
        </p:pic>
        <p:pic>
          <p:nvPicPr>
            <p:cNvPr id="28" name="Εικόνα 27"/>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131184" y="683498"/>
              <a:ext cx="1519331" cy="1066064"/>
            </a:xfrm>
            <a:prstGeom prst="rect">
              <a:avLst/>
            </a:prstGeom>
          </p:spPr>
        </p:pic>
        <p:pic>
          <p:nvPicPr>
            <p:cNvPr id="21" name="Εικόνα 20"/>
            <p:cNvPicPr>
              <a:picLocks noChangeAspect="1"/>
            </p:cNvPicPr>
            <p:nvPr/>
          </p:nvPicPr>
          <p:blipFill>
            <a:blip r:embed="rId25" cstate="email">
              <a:extLst>
                <a:ext uri="{BEBA8EAE-BF5A-486C-A8C5-ECC9F3942E4B}">
                  <a14:imgProps xmlns:a14="http://schemas.microsoft.com/office/drawing/2010/main">
                    <a14:imgLayer r:embed="rId26">
                      <a14:imgEffect>
                        <a14:backgroundRemoval t="4201" b="93496" l="10000" r="90233">
                          <a14:foregroundMark x1="49070" y1="22629" x2="63372" y2="71951"/>
                          <a14:foregroundMark x1="59419" y1="30217" x2="66512" y2="43225"/>
                          <a14:foregroundMark x1="76628" y1="25203" x2="65930" y2="38753"/>
                          <a14:foregroundMark x1="55465" y1="37534" x2="64651" y2="49729"/>
                          <a14:foregroundMark x1="65116" y1="50678" x2="65116" y2="50678"/>
                          <a14:foregroundMark x1="69302" y1="62602" x2="60349" y2="56911"/>
                          <a14:foregroundMark x1="73488" y1="74255" x2="74070" y2="63550"/>
                          <a14:foregroundMark x1="66744" y1="65718" x2="71977" y2="72764"/>
                          <a14:foregroundMark x1="76163" y1="67615" x2="74884" y2="64499"/>
                          <a14:foregroundMark x1="62558" y1="70732" x2="64186" y2="89160"/>
                          <a14:foregroundMark x1="61047" y1="87127" x2="64419" y2="89973"/>
                        </a14:backgroundRemoval>
                      </a14:imgEffect>
                    </a14:imgLayer>
                  </a14:imgProps>
                </a:ext>
                <a:ext uri="{28A0092B-C50C-407E-A947-70E740481C1C}">
                  <a14:useLocalDpi xmlns:a14="http://schemas.microsoft.com/office/drawing/2010/main"/>
                </a:ext>
              </a:extLst>
            </a:blip>
            <a:stretch>
              <a:fillRect/>
            </a:stretch>
          </p:blipFill>
          <p:spPr>
            <a:xfrm>
              <a:off x="167490" y="1216530"/>
              <a:ext cx="1090680" cy="937563"/>
            </a:xfrm>
            <a:prstGeom prst="rect">
              <a:avLst/>
            </a:prstGeom>
          </p:spPr>
        </p:pic>
      </p:grpSp>
    </p:spTree>
    <p:extLst>
      <p:ext uri="{BB962C8B-B14F-4D97-AF65-F5344CB8AC3E}">
        <p14:creationId xmlns:p14="http://schemas.microsoft.com/office/powerpoint/2010/main" val="2596329886"/>
      </p:ext>
    </p:extLst>
  </p:cSld>
  <p:clrMapOvr>
    <a:masterClrMapping/>
  </p:clrMapOvr>
  <mc:AlternateContent xmlns:mc="http://schemas.openxmlformats.org/markup-compatibility/2006" xmlns:p14="http://schemas.microsoft.com/office/powerpoint/2010/main">
    <mc:Choice Requires="p14">
      <p:transition p14:dur="0" advClick="0" advTm="43000"/>
    </mc:Choice>
    <mc:Fallback xmlns="">
      <p:transition advClick="0" advTm="43000"/>
    </mc:Fallback>
  </mc:AlternateContent>
  <p:extLst>
    <p:ext uri="{E180D4A7-C9FB-4DFB-919C-405C955672EB}">
      <p14:showEvtLst xmlns:p14="http://schemas.microsoft.com/office/powerpoint/2010/main">
        <p14:playEvt time="1301"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3FF90"/>
        </a:solidFill>
        <a:effectLst/>
      </p:bgPr>
    </p:bg>
    <p:spTree>
      <p:nvGrpSpPr>
        <p:cNvPr id="1" name=""/>
        <p:cNvGrpSpPr/>
        <p:nvPr/>
      </p:nvGrpSpPr>
      <p:grpSpPr>
        <a:xfrm>
          <a:off x="0" y="0"/>
          <a:ext cx="0" cy="0"/>
          <a:chOff x="0" y="0"/>
          <a:chExt cx="0" cy="0"/>
        </a:xfrm>
      </p:grpSpPr>
      <p:grpSp>
        <p:nvGrpSpPr>
          <p:cNvPr id="6" name="Ομάδα 5"/>
          <p:cNvGrpSpPr/>
          <p:nvPr/>
        </p:nvGrpSpPr>
        <p:grpSpPr>
          <a:xfrm>
            <a:off x="-12710" y="-186957"/>
            <a:ext cx="12265670" cy="8275678"/>
            <a:chOff x="-12710" y="-186957"/>
            <a:chExt cx="12265670" cy="8275678"/>
          </a:xfrm>
        </p:grpSpPr>
        <p:pic>
          <p:nvPicPr>
            <p:cNvPr id="2" name="Εικόνα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2189" y="-186957"/>
              <a:ext cx="8293100" cy="8275678"/>
            </a:xfrm>
            <a:prstGeom prst="rect">
              <a:avLst/>
            </a:prstGeom>
          </p:spPr>
        </p:pic>
        <p:sp>
          <p:nvSpPr>
            <p:cNvPr id="3" name="Ορθογώνιο 2"/>
            <p:cNvSpPr/>
            <p:nvPr/>
          </p:nvSpPr>
          <p:spPr>
            <a:xfrm>
              <a:off x="2580984" y="1096764"/>
              <a:ext cx="7289800" cy="2369880"/>
            </a:xfrm>
            <a:prstGeom prst="rect">
              <a:avLst/>
            </a:prstGeom>
          </p:spPr>
          <p:txBody>
            <a:bodyPr wrap="square">
              <a:spAutoFit/>
            </a:bodyPr>
            <a:lstStyle/>
            <a:p>
              <a:pPr algn="ctr"/>
              <a:r>
                <a:rPr lang="el-GR" sz="2500" dirty="0"/>
                <a:t>Α </a:t>
              </a:r>
              <a:r>
                <a:rPr lang="en-US" sz="2500" b="1" dirty="0"/>
                <a:t>positive</a:t>
              </a:r>
              <a:r>
                <a:rPr lang="en-US" sz="2500" dirty="0"/>
                <a:t> state in which physical, mental, psychological and social </a:t>
              </a:r>
              <a:r>
                <a:rPr lang="en-US" sz="2500" b="1" dirty="0"/>
                <a:t>health</a:t>
              </a:r>
              <a:r>
                <a:rPr lang="en-US" sz="2500" dirty="0"/>
                <a:t>,</a:t>
              </a:r>
            </a:p>
            <a:p>
              <a:pPr algn="ctr"/>
              <a:r>
                <a:rPr lang="en-US" sz="2500" dirty="0"/>
                <a:t>as well as a sense of </a:t>
              </a:r>
              <a:r>
                <a:rPr lang="en-US" sz="2500" b="1" dirty="0"/>
                <a:t>pleasure</a:t>
              </a:r>
              <a:r>
                <a:rPr lang="en-US" sz="2500" dirty="0"/>
                <a:t> and </a:t>
              </a:r>
              <a:r>
                <a:rPr lang="en-US" sz="2500" b="1" dirty="0"/>
                <a:t>happiness</a:t>
              </a:r>
            </a:p>
            <a:p>
              <a:pPr algn="ctr"/>
              <a:r>
                <a:rPr lang="en-US" sz="2500" dirty="0"/>
                <a:t>are consciously felt.</a:t>
              </a:r>
            </a:p>
            <a:p>
              <a:pPr algn="ctr"/>
              <a:endParaRPr lang="en-US" sz="2400" dirty="0"/>
            </a:p>
            <a:p>
              <a:pPr algn="ctr"/>
              <a:r>
                <a:rPr lang="en-US" sz="2400" dirty="0"/>
                <a:t>    </a:t>
              </a:r>
            </a:p>
          </p:txBody>
        </p:sp>
        <p:sp>
          <p:nvSpPr>
            <p:cNvPr id="4" name="Στρογγυλεμένο ορθογώνιο 3"/>
            <p:cNvSpPr/>
            <p:nvPr/>
          </p:nvSpPr>
          <p:spPr>
            <a:xfrm>
              <a:off x="2375476" y="2841158"/>
              <a:ext cx="1930400" cy="493594"/>
            </a:xfrm>
            <a:prstGeom prst="roundRect">
              <a:avLst/>
            </a:prstGeom>
            <a:solidFill>
              <a:srgbClr val="00FF00"/>
            </a:solidFill>
            <a:ln>
              <a:noFill/>
            </a:ln>
            <a:effectLst>
              <a:glow rad="1397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Well-being</a:t>
              </a:r>
              <a:endParaRPr lang="el-GR" sz="2800" b="1" dirty="0">
                <a:solidFill>
                  <a:schemeClr val="tx1"/>
                </a:solidFill>
              </a:endParaRPr>
            </a:p>
          </p:txBody>
        </p:sp>
        <p:sp>
          <p:nvSpPr>
            <p:cNvPr id="11" name="Στρογγυλεμένο ορθογώνιο 10">
              <a:hlinkClick r:id="rId4" action="ppaction://hlinksldjump"/>
            </p:cNvPr>
            <p:cNvSpPr/>
            <p:nvPr/>
          </p:nvSpPr>
          <p:spPr>
            <a:xfrm>
              <a:off x="8411109" y="2841158"/>
              <a:ext cx="1689431" cy="493594"/>
            </a:xfrm>
            <a:prstGeom prst="roundRect">
              <a:avLst/>
            </a:prstGeom>
            <a:solidFill>
              <a:srgbClr val="FFFF00"/>
            </a:solidFill>
            <a:ln>
              <a:noFill/>
            </a:ln>
            <a:effectLst>
              <a:glow rad="101600">
                <a:srgbClr val="00FF00">
                  <a:alpha val="60000"/>
                </a:srgb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HEALTH</a:t>
              </a:r>
              <a:endParaRPr lang="el-GR" sz="2800" b="1" dirty="0">
                <a:solidFill>
                  <a:schemeClr val="tx1"/>
                </a:solidFill>
              </a:endParaRPr>
            </a:p>
          </p:txBody>
        </p:sp>
        <p:sp>
          <p:nvSpPr>
            <p:cNvPr id="12" name="Κύλινδρος 11"/>
            <p:cNvSpPr/>
            <p:nvPr/>
          </p:nvSpPr>
          <p:spPr>
            <a:xfrm>
              <a:off x="4949374" y="50240"/>
              <a:ext cx="2553019" cy="1079770"/>
            </a:xfrm>
            <a:prstGeom prst="can">
              <a:avLst/>
            </a:prstGeom>
            <a:solidFill>
              <a:srgbClr val="00FF00"/>
            </a:solidFill>
            <a:ln>
              <a:solidFill>
                <a:srgbClr val="008000"/>
              </a:solidFill>
            </a:ln>
            <a:effectLst>
              <a:outerShdw blurRad="50800" dist="50800" dir="5400000" algn="ctr" rotWithShape="0">
                <a:srgbClr val="000000">
                  <a:alpha val="74000"/>
                </a:srgb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rPr>
                <a:t>W.H.O. </a:t>
              </a:r>
              <a:r>
                <a:rPr lang="en-US" sz="2200" dirty="0">
                  <a:solidFill>
                    <a:srgbClr val="000000"/>
                  </a:solidFill>
                </a:rPr>
                <a:t>about</a:t>
              </a:r>
              <a:endParaRPr lang="en-US" sz="2800" dirty="0">
                <a:solidFill>
                  <a:srgbClr val="000000"/>
                </a:solidFill>
              </a:endParaRPr>
            </a:p>
            <a:p>
              <a:pPr algn="ctr"/>
              <a:r>
                <a:rPr lang="el-GR" sz="2200" b="1" dirty="0">
                  <a:solidFill>
                    <a:srgbClr val="000000"/>
                  </a:solidFill>
                </a:rPr>
                <a:t>  </a:t>
              </a:r>
              <a:r>
                <a:rPr lang="en-US" sz="2200" b="1" dirty="0">
                  <a:solidFill>
                    <a:srgbClr val="000000"/>
                  </a:solidFill>
                </a:rPr>
                <a:t>Well-being </a:t>
              </a:r>
              <a:r>
                <a:rPr lang="en-US" sz="2200" dirty="0">
                  <a:solidFill>
                    <a:srgbClr val="000000"/>
                  </a:solidFill>
                </a:rPr>
                <a:t>:</a:t>
              </a:r>
              <a:endParaRPr lang="el-GR" sz="2200" dirty="0">
                <a:solidFill>
                  <a:schemeClr val="tx1"/>
                </a:solidFill>
              </a:endParaRPr>
            </a:p>
          </p:txBody>
        </p:sp>
        <p:sp>
          <p:nvSpPr>
            <p:cNvPr id="13" name="Ορθογώνιο 12"/>
            <p:cNvSpPr/>
            <p:nvPr/>
          </p:nvSpPr>
          <p:spPr>
            <a:xfrm>
              <a:off x="4275838" y="2857122"/>
              <a:ext cx="4165309" cy="461665"/>
            </a:xfrm>
            <a:prstGeom prst="rect">
              <a:avLst/>
            </a:prstGeom>
          </p:spPr>
          <p:txBody>
            <a:bodyPr wrap="square">
              <a:spAutoFit/>
            </a:bodyPr>
            <a:lstStyle/>
            <a:p>
              <a:pPr algn="ctr"/>
              <a:r>
                <a:rPr lang="en-US" sz="2400" dirty="0"/>
                <a:t>is in constant interaction with </a:t>
              </a:r>
            </a:p>
          </p:txBody>
        </p:sp>
        <p:pic>
          <p:nvPicPr>
            <p:cNvPr id="10" name="Εικόνα 9" descr="C:\Users\mirmi\Downloads\EU_flag-Erasmus_vect_POS (1).jpg"/>
            <p:cNvPicPr/>
            <p:nvPr/>
          </p:nvPicPr>
          <p:blipFill>
            <a:blip r:embed="rId5" cstate="email">
              <a:extLst>
                <a:ext uri="{BEBA8EAE-BF5A-486C-A8C5-ECC9F3942E4B}">
                  <a14:imgProps xmlns:a14="http://schemas.microsoft.com/office/drawing/2010/main">
                    <a14:imgLayer r:embed="rId6">
                      <a14:imgEffect>
                        <a14:backgroundRemoval t="0" b="100000" l="0" r="100000">
                          <a14:foregroundMark x1="36842" y1="50667" x2="36842" y2="65333"/>
                          <a14:foregroundMark x1="37135" y1="50667" x2="41520" y2="50667"/>
                          <a14:foregroundMark x1="43860" y1="58667" x2="43860" y2="78667"/>
                          <a14:foregroundMark x1="49415" y1="58667" x2="51754" y2="58667"/>
                          <a14:foregroundMark x1="51754" y1="58667" x2="51754" y2="58667"/>
                          <a14:foregroundMark x1="56725" y1="58667" x2="58480" y2="58667"/>
                          <a14:foregroundMark x1="61988" y1="60000" x2="61988" y2="78667"/>
                          <a14:foregroundMark x1="73392" y1="60000" x2="73392" y2="73333"/>
                          <a14:foregroundMark x1="81579" y1="58667" x2="83041" y2="58667"/>
                          <a14:foregroundMark x1="83041" y1="58667" x2="83041" y2="58667"/>
                          <a14:foregroundMark x1="91228" y1="57333" x2="91228" y2="73333"/>
                          <a14:foregroundMark x1="91228" y1="73333" x2="91228" y2="73333"/>
                          <a14:foregroundMark x1="87427" y1="68000" x2="94152" y2="68000"/>
                          <a14:backgroundMark x1="92105" y1="70667" x2="94152" y2="70667"/>
                          <a14:backgroundMark x1="90351" y1="70667" x2="87427" y2="70667"/>
                        </a14:backgroundRemoval>
                      </a14:imgEffect>
                    </a14:imgLayer>
                  </a14:imgProps>
                </a:ex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14" name="Εικόνα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17" name="Ορθογώνιο 16"/>
            <p:cNvSpPr/>
            <p:nvPr/>
          </p:nvSpPr>
          <p:spPr>
            <a:xfrm>
              <a:off x="2124822" y="6286639"/>
              <a:ext cx="2880220" cy="586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zh-CN" sz="700" dirty="0">
                  <a:solidFill>
                    <a:schemeClr val="tx1"/>
                  </a:solidFill>
                  <a:ea typeface="Times New Roman" panose="02020603050405020304" pitchFamily="18" charset="0"/>
                </a:rPr>
                <a:t>W.H.O.</a:t>
              </a:r>
              <a:r>
                <a:rPr lang="en-US" sz="700" dirty="0">
                  <a:solidFill>
                    <a:schemeClr val="tx1"/>
                  </a:solidFill>
                  <a:ea typeface="Times New Roman" panose="02020603050405020304" pitchFamily="18" charset="0"/>
                </a:rPr>
                <a:t> (2019) Fancourt, D. , Finn, S. </a:t>
              </a:r>
              <a:r>
                <a:rPr lang="en-US" sz="700" i="1" dirty="0">
                  <a:solidFill>
                    <a:schemeClr val="tx1"/>
                  </a:solidFill>
                  <a:ea typeface="Times New Roman" panose="02020603050405020304" pitchFamily="18" charset="0"/>
                </a:rPr>
                <a:t>What is the evidence on the role of the arts in improving health and well-being?</a:t>
              </a:r>
              <a:r>
                <a:rPr lang="en-US" sz="700" dirty="0">
                  <a:solidFill>
                    <a:schemeClr val="tx1"/>
                  </a:solidFill>
                  <a:ea typeface="Times New Roman" panose="02020603050405020304" pitchFamily="18" charset="0"/>
                </a:rPr>
                <a:t> </a:t>
              </a:r>
              <a:r>
                <a:rPr lang="en-US" sz="700" i="1" dirty="0">
                  <a:solidFill>
                    <a:schemeClr val="tx1"/>
                  </a:solidFill>
                  <a:ea typeface="Times New Roman" panose="02020603050405020304" pitchFamily="18" charset="0"/>
                </a:rPr>
                <a:t>A scoping review.</a:t>
              </a:r>
              <a:r>
                <a:rPr lang="el-GR" sz="700" i="1" dirty="0">
                  <a:solidFill>
                    <a:schemeClr val="tx1"/>
                  </a:solidFill>
                  <a:ea typeface="Times New Roman" panose="02020603050405020304" pitchFamily="18" charset="0"/>
                </a:rPr>
                <a:t>    </a:t>
              </a:r>
              <a:r>
                <a:rPr lang="en-US" altLang="el-GR" sz="700" i="1" dirty="0">
                  <a:solidFill>
                    <a:schemeClr val="tx1"/>
                  </a:solidFill>
                  <a:ea typeface="Times New Roman" panose="02020603050405020304" pitchFamily="18" charset="0"/>
                </a:rPr>
                <a:t>                          </a:t>
              </a:r>
              <a:r>
                <a:rPr lang="en-GB" altLang="el-GR" sz="700" dirty="0">
                  <a:solidFill>
                    <a:schemeClr val="tx1"/>
                  </a:solidFill>
                  <a:ea typeface="Times New Roman" panose="02020603050405020304" pitchFamily="18" charset="0"/>
                </a:rPr>
                <a:t>Retrieved from:</a:t>
              </a:r>
              <a:r>
                <a:rPr lang="en-US" sz="700" dirty="0">
                  <a:solidFill>
                    <a:schemeClr val="tx1"/>
                  </a:solidFill>
                  <a:ea typeface="Times New Roman" panose="02020603050405020304" pitchFamily="18" charset="0"/>
                </a:rPr>
                <a:t>  </a:t>
              </a:r>
              <a:r>
                <a:rPr lang="en-US" sz="700" dirty="0">
                  <a:solidFill>
                    <a:schemeClr val="tx1"/>
                  </a:solidFill>
                  <a:hlinkClick r:id="rId8"/>
                </a:rPr>
                <a:t>https://apps.who.int/iris/bitstream/handle/10665/329834/9789289054553-eng.pdf?ua=1</a:t>
              </a:r>
              <a:endParaRPr lang="en-US" sz="700" dirty="0">
                <a:solidFill>
                  <a:schemeClr val="tx1"/>
                </a:solidFill>
              </a:endParaRPr>
            </a:p>
          </p:txBody>
        </p:sp>
      </p:grpSp>
    </p:spTree>
    <p:extLst>
      <p:ext uri="{BB962C8B-B14F-4D97-AF65-F5344CB8AC3E}">
        <p14:creationId xmlns:p14="http://schemas.microsoft.com/office/powerpoint/2010/main" val="4069330919"/>
      </p:ext>
    </p:extLst>
  </p:cSld>
  <p:clrMapOvr>
    <a:masterClrMapping/>
  </p:clrMapOvr>
  <mc:AlternateContent xmlns:mc="http://schemas.openxmlformats.org/markup-compatibility/2006" xmlns:p14="http://schemas.microsoft.com/office/powerpoint/2010/main">
    <mc:Choice Requires="p14">
      <p:transition p14:dur="10" advClick="0" advTm="15450"/>
    </mc:Choice>
    <mc:Fallback xmlns="">
      <p:transition advClick="0" advTm="15450"/>
    </mc:Fallback>
  </mc:AlternateContent>
  <p:extLst>
    <p:ext uri="{E180D4A7-C9FB-4DFB-919C-405C955672EB}">
      <p14:showEvtLst xmlns:p14="http://schemas.microsoft.com/office/powerpoint/2010/main">
        <p14:playEvt time="507" objId="5"/>
        <p14:stopEvt time="17273" objId="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A3E5"/>
        </a:solidFill>
        <a:effectLst/>
      </p:bgPr>
    </p:bg>
    <p:spTree>
      <p:nvGrpSpPr>
        <p:cNvPr id="1" name=""/>
        <p:cNvGrpSpPr/>
        <p:nvPr/>
      </p:nvGrpSpPr>
      <p:grpSpPr>
        <a:xfrm>
          <a:off x="0" y="0"/>
          <a:ext cx="0" cy="0"/>
          <a:chOff x="0" y="0"/>
          <a:chExt cx="0" cy="0"/>
        </a:xfrm>
      </p:grpSpPr>
      <p:grpSp>
        <p:nvGrpSpPr>
          <p:cNvPr id="34" name="Ομάδα 33"/>
          <p:cNvGrpSpPr/>
          <p:nvPr/>
        </p:nvGrpSpPr>
        <p:grpSpPr>
          <a:xfrm>
            <a:off x="-12710" y="218951"/>
            <a:ext cx="12265670" cy="6704974"/>
            <a:chOff x="-12710" y="218951"/>
            <a:chExt cx="12265670" cy="6704974"/>
          </a:xfrm>
        </p:grpSpPr>
        <p:sp>
          <p:nvSpPr>
            <p:cNvPr id="2" name="Δεξί βέλος 1"/>
            <p:cNvSpPr/>
            <p:nvPr/>
          </p:nvSpPr>
          <p:spPr>
            <a:xfrm rot="21096130">
              <a:off x="3343217" y="3946917"/>
              <a:ext cx="5377660" cy="1722661"/>
            </a:xfrm>
            <a:prstGeom prst="rightArrow">
              <a:avLst>
                <a:gd name="adj1" fmla="val 100000"/>
                <a:gd name="adj2" fmla="val 50000"/>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0" scaled="1"/>
              <a:tileRect/>
            </a:gradFill>
            <a:ln>
              <a:solidFill>
                <a:srgbClr val="141EDE"/>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   </a:t>
              </a:r>
              <a:r>
                <a:rPr lang="en-US" sz="2800" dirty="0">
                  <a:solidFill>
                    <a:schemeClr val="tx1"/>
                  </a:solidFill>
                </a:rPr>
                <a:t> </a:t>
              </a:r>
              <a:r>
                <a:rPr lang="en-US" sz="2700" b="1" dirty="0">
                  <a:solidFill>
                    <a:srgbClr val="141EDE"/>
                  </a:solidFill>
                </a:rPr>
                <a:t>ART</a:t>
              </a:r>
              <a:r>
                <a:rPr lang="en-US" sz="2700" dirty="0">
                  <a:solidFill>
                    <a:schemeClr val="tx1"/>
                  </a:solidFill>
                </a:rPr>
                <a:t>  as  a  </a:t>
              </a:r>
              <a:r>
                <a:rPr lang="en-US" sz="2700" b="1" dirty="0">
                  <a:solidFill>
                    <a:schemeClr val="tx1"/>
                  </a:solidFill>
                </a:rPr>
                <a:t>tool</a:t>
              </a:r>
              <a:endParaRPr lang="el-GR" sz="2700" b="1" dirty="0">
                <a:solidFill>
                  <a:schemeClr val="tx1"/>
                </a:solidFill>
              </a:endParaRPr>
            </a:p>
          </p:txBody>
        </p:sp>
        <p:sp>
          <p:nvSpPr>
            <p:cNvPr id="3" name="Οβάλ 2">
              <a:hlinkClick r:id="rId3" action="ppaction://hlinksldjump"/>
            </p:cNvPr>
            <p:cNvSpPr/>
            <p:nvPr/>
          </p:nvSpPr>
          <p:spPr>
            <a:xfrm>
              <a:off x="1455697" y="2958265"/>
              <a:ext cx="1202467" cy="498764"/>
            </a:xfrm>
            <a:prstGeom prst="ellipse">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16200000" scaled="1"/>
              <a:tileRect/>
            </a:gradFill>
            <a:ln>
              <a:solidFill>
                <a:srgbClr val="141EDE"/>
              </a:solidFill>
            </a:ln>
            <a:effectLst>
              <a:outerShdw blurRad="76200" dir="13500000" sy="23000" kx="1200000" algn="br" rotWithShape="0">
                <a:prstClr val="black">
                  <a:alpha val="2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b="1"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culture</a:t>
              </a:r>
              <a:endParaRPr lang="el-GR" dirty="0">
                <a:solidFill>
                  <a:srgbClr val="FF0000"/>
                </a:solidFill>
              </a:endParaRPr>
            </a:p>
          </p:txBody>
        </p:sp>
        <p:sp>
          <p:nvSpPr>
            <p:cNvPr id="4" name="Οβάλ 3">
              <a:hlinkClick r:id="rId3" action="ppaction://hlinksldjump"/>
            </p:cNvPr>
            <p:cNvSpPr/>
            <p:nvPr/>
          </p:nvSpPr>
          <p:spPr>
            <a:xfrm>
              <a:off x="1101843" y="4246037"/>
              <a:ext cx="1783723" cy="535067"/>
            </a:xfrm>
            <a:prstGeom prst="ellipse">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16200000" scaled="1"/>
              <a:tileRect/>
            </a:gradFill>
            <a:ln>
              <a:solidFill>
                <a:srgbClr val="141EDE"/>
              </a:solidFill>
            </a:ln>
            <a:effectLst>
              <a:outerShdw blurRad="76200" dir="13500000" sy="23000" kx="1200000" algn="br" rotWithShape="0">
                <a:prstClr val="black">
                  <a:alpha val="2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b="1"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performing arts</a:t>
              </a:r>
              <a:endParaRPr lang="el-GR" dirty="0">
                <a:solidFill>
                  <a:srgbClr val="FF0000"/>
                </a:solidFill>
              </a:endParaRPr>
            </a:p>
          </p:txBody>
        </p:sp>
        <p:sp>
          <p:nvSpPr>
            <p:cNvPr id="5" name="Οβάλ 4">
              <a:hlinkClick r:id="rId3" action="ppaction://hlinksldjump"/>
            </p:cNvPr>
            <p:cNvSpPr/>
            <p:nvPr/>
          </p:nvSpPr>
          <p:spPr>
            <a:xfrm>
              <a:off x="1695403" y="3498345"/>
              <a:ext cx="1638113" cy="498764"/>
            </a:xfrm>
            <a:prstGeom prst="ellipse">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16200000" scaled="1"/>
              <a:tileRect/>
            </a:gradFill>
            <a:ln>
              <a:solidFill>
                <a:srgbClr val="141EDE"/>
              </a:solidFill>
            </a:ln>
            <a:effectLst>
              <a:outerShdw blurRad="76200" dir="13500000" sy="23000" kx="1200000" algn="br" rotWithShape="0">
                <a:prstClr val="black">
                  <a:alpha val="2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l-GR" b="1"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literature</a:t>
              </a:r>
            </a:p>
          </p:txBody>
        </p:sp>
        <p:sp>
          <p:nvSpPr>
            <p:cNvPr id="6" name="Οβάλ 5">
              <a:hlinkClick r:id="rId3" action="ppaction://hlinksldjump"/>
            </p:cNvPr>
            <p:cNvSpPr/>
            <p:nvPr/>
          </p:nvSpPr>
          <p:spPr>
            <a:xfrm>
              <a:off x="276062" y="4851797"/>
              <a:ext cx="2449559" cy="687465"/>
            </a:xfrm>
            <a:prstGeom prst="ellipse">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16200000" scaled="1"/>
              <a:tileRect/>
            </a:gradFill>
            <a:ln>
              <a:solidFill>
                <a:srgbClr val="141EDE"/>
              </a:solidFill>
            </a:ln>
            <a:effectLst>
              <a:outerShdw blurRad="76200" dir="13500000" sy="23000" kx="1200000" algn="br" rotWithShape="0">
                <a:prstClr val="black">
                  <a:alpha val="2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b="1"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visual arts, design and craft </a:t>
              </a:r>
              <a:endParaRPr lang="el-GR" dirty="0">
                <a:solidFill>
                  <a:srgbClr val="FF0000"/>
                </a:solidFill>
              </a:endParaRPr>
            </a:p>
          </p:txBody>
        </p:sp>
        <p:sp>
          <p:nvSpPr>
            <p:cNvPr id="7" name="Οβάλ 6">
              <a:hlinkClick r:id="rId3" action="ppaction://hlinksldjump"/>
            </p:cNvPr>
            <p:cNvSpPr/>
            <p:nvPr/>
          </p:nvSpPr>
          <p:spPr>
            <a:xfrm>
              <a:off x="690585" y="5668720"/>
              <a:ext cx="2598484" cy="691952"/>
            </a:xfrm>
            <a:prstGeom prst="ellipse">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16200000" scaled="1"/>
              <a:tileRect/>
            </a:gradFill>
            <a:ln>
              <a:solidFill>
                <a:srgbClr val="141EDE"/>
              </a:solidFill>
            </a:ln>
            <a:effectLst>
              <a:outerShdw blurRad="76200" dir="13500000" sy="23000" kx="1200000" algn="br" rotWithShape="0">
                <a:prstClr val="black">
                  <a:alpha val="2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b="1"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online, digital &amp; electronic arts</a:t>
              </a:r>
              <a:endParaRPr lang="el-GR" dirty="0"/>
            </a:p>
          </p:txBody>
        </p:sp>
        <p:sp>
          <p:nvSpPr>
            <p:cNvPr id="8" name="Κύλινδρος 7">
              <a:hlinkClick r:id="rId4" action="ppaction://hlinksldjump"/>
            </p:cNvPr>
            <p:cNvSpPr/>
            <p:nvPr/>
          </p:nvSpPr>
          <p:spPr>
            <a:xfrm>
              <a:off x="9013911" y="2438826"/>
              <a:ext cx="2281382" cy="3489342"/>
            </a:xfrm>
            <a:prstGeom prst="can">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path path="circle">
                <a:fillToRect l="100000" t="100000"/>
              </a:path>
              <a:tileRect r="-100000" b="-100000"/>
            </a:gradFill>
            <a:ln>
              <a:solidFill>
                <a:srgbClr val="008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a:p>
              <a:pPr algn="ctr"/>
              <a:r>
                <a:rPr lang="en-US" sz="2800" b="1" dirty="0">
                  <a:solidFill>
                    <a:schemeClr val="tx1"/>
                  </a:solidFill>
                </a:rPr>
                <a:t>Well-being</a:t>
              </a:r>
              <a:endParaRPr lang="el-GR" sz="2800" b="1" dirty="0">
                <a:solidFill>
                  <a:schemeClr val="tx1"/>
                </a:solidFill>
              </a:endParaRPr>
            </a:p>
            <a:p>
              <a:pPr algn="ctr"/>
              <a:endParaRPr lang="en-US" sz="2800" b="1" dirty="0">
                <a:solidFill>
                  <a:schemeClr val="tx1"/>
                </a:solidFill>
              </a:endParaRPr>
            </a:p>
          </p:txBody>
        </p:sp>
        <p:sp>
          <p:nvSpPr>
            <p:cNvPr id="9" name="Κάτω βέλος 8">
              <a:hlinkClick r:id="rId3" action="ppaction://hlinksldjump"/>
            </p:cNvPr>
            <p:cNvSpPr/>
            <p:nvPr/>
          </p:nvSpPr>
          <p:spPr>
            <a:xfrm>
              <a:off x="593789" y="1391484"/>
              <a:ext cx="2897256" cy="1439440"/>
            </a:xfrm>
            <a:prstGeom prst="downArrow">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5400000" scaled="1"/>
              <a:tileRect/>
            </a:gradFill>
            <a:ln>
              <a:solidFill>
                <a:srgbClr val="141EDE"/>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solidFill>
                  <a:schemeClr val="tx1"/>
                </a:solidFill>
              </a:endParaRPr>
            </a:p>
            <a:p>
              <a:pPr algn="ctr"/>
              <a:r>
                <a:rPr lang="en-US" dirty="0">
                  <a:solidFill>
                    <a:schemeClr val="tx1"/>
                  </a:solidFill>
                </a:rPr>
                <a:t>artistic creative practices</a:t>
              </a:r>
              <a:endParaRPr lang="el-GR" dirty="0">
                <a:solidFill>
                  <a:schemeClr val="tx1"/>
                </a:solidFill>
              </a:endParaRPr>
            </a:p>
          </p:txBody>
        </p:sp>
        <p:sp>
          <p:nvSpPr>
            <p:cNvPr id="10" name="Έκρηξη 1 9">
              <a:hlinkClick r:id="rId5" action="ppaction://hlinksldjump"/>
            </p:cNvPr>
            <p:cNvSpPr/>
            <p:nvPr/>
          </p:nvSpPr>
          <p:spPr>
            <a:xfrm>
              <a:off x="9049186" y="264040"/>
              <a:ext cx="2281382" cy="2548076"/>
            </a:xfrm>
            <a:prstGeom prst="irregularSeal1">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solidFill>
                </a:rPr>
                <a:t>HEALTH</a:t>
              </a:r>
              <a:endParaRPr lang="el-GR" sz="2700" b="1" dirty="0">
                <a:solidFill>
                  <a:schemeClr val="tx1"/>
                </a:solidFill>
              </a:endParaRPr>
            </a:p>
          </p:txBody>
        </p:sp>
        <p:sp>
          <p:nvSpPr>
            <p:cNvPr id="11" name="Στρογγυλεμένο ορθογώνιο 10">
              <a:hlinkClick r:id="rId4" action="ppaction://hlinksldjump"/>
            </p:cNvPr>
            <p:cNvSpPr/>
            <p:nvPr/>
          </p:nvSpPr>
          <p:spPr>
            <a:xfrm>
              <a:off x="7138301" y="353068"/>
              <a:ext cx="1466204" cy="607934"/>
            </a:xfrm>
            <a:prstGeom prst="roundRect">
              <a:avLst/>
            </a:prstGeom>
            <a:solidFill>
              <a:srgbClr val="00FF00"/>
            </a:solidFill>
            <a:ln>
              <a:noFill/>
            </a:ln>
            <a:effectLst>
              <a:outerShdw blurRad="184150" dist="241300" dir="11520000" sx="110000" sy="110000" algn="ctr">
                <a:srgbClr val="000000">
                  <a:alpha val="18000"/>
                </a:srgbClr>
              </a:outerShdw>
            </a:effectLst>
            <a:scene3d>
              <a:camera prst="isometricOffAxis2Left"/>
              <a:lightRig rig="flood" dir="t">
                <a:rot lat="0" lon="0" rev="13800000"/>
              </a:lightRig>
            </a:scene3d>
            <a:sp3d extrusionH="107950" prstMaterial="plastic">
              <a:bevelT w="82550" h="63500" prst="angl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Well-being</a:t>
              </a:r>
              <a:endParaRPr lang="el-GR" b="1" dirty="0">
                <a:solidFill>
                  <a:schemeClr val="tx1"/>
                </a:solidFill>
              </a:endParaRPr>
            </a:p>
          </p:txBody>
        </p:sp>
        <p:sp>
          <p:nvSpPr>
            <p:cNvPr id="12" name="Στρογγυλεμένο ορθογώνιο 11"/>
            <p:cNvSpPr/>
            <p:nvPr/>
          </p:nvSpPr>
          <p:spPr>
            <a:xfrm>
              <a:off x="2935055" y="353068"/>
              <a:ext cx="2992610" cy="5003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as a </a:t>
              </a:r>
              <a:r>
                <a:rPr lang="en-US" sz="2000" b="1" dirty="0">
                  <a:solidFill>
                    <a:schemeClr val="tx1"/>
                  </a:solidFill>
                </a:rPr>
                <a:t>tool</a:t>
              </a:r>
              <a:r>
                <a:rPr lang="en-US" sz="2000" dirty="0">
                  <a:solidFill>
                    <a:schemeClr val="tx1"/>
                  </a:solidFill>
                </a:rPr>
                <a:t> used to promote</a:t>
              </a:r>
              <a:r>
                <a:rPr lang="el-GR" sz="2000" dirty="0">
                  <a:solidFill>
                    <a:schemeClr val="tx1"/>
                  </a:solidFill>
                </a:rPr>
                <a:t> </a:t>
              </a:r>
            </a:p>
          </p:txBody>
        </p:sp>
        <p:sp>
          <p:nvSpPr>
            <p:cNvPr id="13" name="Στρογγυλεμένο ορθογώνιο 12">
              <a:hlinkClick r:id="rId5" action="ppaction://hlinksldjump"/>
            </p:cNvPr>
            <p:cNvSpPr/>
            <p:nvPr/>
          </p:nvSpPr>
          <p:spPr>
            <a:xfrm>
              <a:off x="5993095" y="330556"/>
              <a:ext cx="1109931" cy="589372"/>
            </a:xfrm>
            <a:prstGeom prst="roundRect">
              <a:avLst/>
            </a:prstGeom>
            <a:solidFill>
              <a:srgbClr val="FFFF00"/>
            </a:solidFill>
            <a:ln>
              <a:noFill/>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angl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HEALTH</a:t>
              </a:r>
              <a:endParaRPr lang="el-GR" b="1" dirty="0">
                <a:solidFill>
                  <a:schemeClr val="tx1"/>
                </a:solidFill>
              </a:endParaRPr>
            </a:p>
          </p:txBody>
        </p:sp>
        <p:sp>
          <p:nvSpPr>
            <p:cNvPr id="14" name="Στρογγυλεμένο ορθογώνιο 13">
              <a:hlinkClick r:id="rId6" action="ppaction://hlinksldjump"/>
            </p:cNvPr>
            <p:cNvSpPr/>
            <p:nvPr/>
          </p:nvSpPr>
          <p:spPr>
            <a:xfrm>
              <a:off x="894813" y="218951"/>
              <a:ext cx="2351439" cy="885887"/>
            </a:xfrm>
            <a:prstGeom prst="roundRect">
              <a:avLst/>
            </a:prstGeom>
            <a:solidFill>
              <a:srgbClr val="46E8FF"/>
            </a:solidFill>
            <a:ln w="34925">
              <a:noFill/>
            </a:ln>
            <a:effectLst>
              <a:outerShdw blurRad="44450" dist="27940" dir="5400000" algn="ctr">
                <a:srgbClr val="000000">
                  <a:alpha val="32000"/>
                </a:srgbClr>
              </a:outerShdw>
            </a:effectLst>
            <a:scene3d>
              <a:camera prst="perspectiveContrastingRightFacing"/>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ART’s </a:t>
              </a:r>
              <a:r>
                <a:rPr lang="en-US" dirty="0">
                  <a:solidFill>
                    <a:schemeClr val="tx1"/>
                  </a:solidFill>
                </a:rPr>
                <a:t>function</a:t>
              </a:r>
              <a:endParaRPr lang="el-GR" b="1" dirty="0">
                <a:solidFill>
                  <a:schemeClr val="tx1"/>
                </a:solidFill>
              </a:endParaRPr>
            </a:p>
          </p:txBody>
        </p:sp>
        <p:sp>
          <p:nvSpPr>
            <p:cNvPr id="15" name="Στρογγυλεμένο ορθογώνιο 14"/>
            <p:cNvSpPr/>
            <p:nvPr/>
          </p:nvSpPr>
          <p:spPr>
            <a:xfrm>
              <a:off x="6835600" y="358463"/>
              <a:ext cx="379015" cy="5003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&amp; </a:t>
              </a:r>
            </a:p>
          </p:txBody>
        </p:sp>
        <p:pic>
          <p:nvPicPr>
            <p:cNvPr id="16" name="Εικόνα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0203" y="4516748"/>
              <a:ext cx="1747003" cy="1345559"/>
            </a:xfrm>
            <a:prstGeom prst="rect">
              <a:avLst/>
            </a:prstGeom>
          </p:spPr>
        </p:pic>
        <p:sp>
          <p:nvSpPr>
            <p:cNvPr id="17" name="Γελαστό πρόσωπο 16"/>
            <p:cNvSpPr/>
            <p:nvPr/>
          </p:nvSpPr>
          <p:spPr>
            <a:xfrm flipH="1">
              <a:off x="9100422" y="3025688"/>
              <a:ext cx="268305" cy="247637"/>
            </a:xfrm>
            <a:prstGeom prst="smileyFac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Γελαστό πρόσωπο 17"/>
            <p:cNvSpPr/>
            <p:nvPr/>
          </p:nvSpPr>
          <p:spPr>
            <a:xfrm flipH="1">
              <a:off x="10617915" y="1580683"/>
              <a:ext cx="188498" cy="201585"/>
            </a:xfrm>
            <a:prstGeom prst="smileyFace">
              <a:avLst/>
            </a:prstGeom>
            <a:solidFill>
              <a:srgbClr val="66FF3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Γελαστό πρόσωπο 18"/>
            <p:cNvSpPr/>
            <p:nvPr/>
          </p:nvSpPr>
          <p:spPr>
            <a:xfrm flipH="1">
              <a:off x="10035874" y="2983977"/>
              <a:ext cx="268305" cy="247637"/>
            </a:xfrm>
            <a:prstGeom prst="smileyFac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Γελαστό πρόσωπο 19"/>
            <p:cNvSpPr/>
            <p:nvPr/>
          </p:nvSpPr>
          <p:spPr>
            <a:xfrm flipH="1">
              <a:off x="9729148" y="3334632"/>
              <a:ext cx="211389" cy="228829"/>
            </a:xfrm>
            <a:prstGeom prst="smileyFac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Γελαστό πρόσωπο 20"/>
            <p:cNvSpPr/>
            <p:nvPr/>
          </p:nvSpPr>
          <p:spPr>
            <a:xfrm flipH="1">
              <a:off x="10931084" y="3320324"/>
              <a:ext cx="231950" cy="243137"/>
            </a:xfrm>
            <a:prstGeom prst="smileyFac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Γελαστό πρόσωπο 21"/>
            <p:cNvSpPr/>
            <p:nvPr/>
          </p:nvSpPr>
          <p:spPr>
            <a:xfrm flipH="1">
              <a:off x="10576857" y="2812116"/>
              <a:ext cx="210578" cy="150864"/>
            </a:xfrm>
            <a:prstGeom prst="smileyFac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Γελαστό πρόσωπο 22"/>
            <p:cNvSpPr/>
            <p:nvPr/>
          </p:nvSpPr>
          <p:spPr>
            <a:xfrm flipH="1">
              <a:off x="9658786" y="1782268"/>
              <a:ext cx="256748" cy="247636"/>
            </a:xfrm>
            <a:prstGeom prst="smileyFace">
              <a:avLst/>
            </a:prstGeom>
            <a:solidFill>
              <a:srgbClr val="66FF3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Γελαστό πρόσωπο 23"/>
            <p:cNvSpPr/>
            <p:nvPr/>
          </p:nvSpPr>
          <p:spPr>
            <a:xfrm flipH="1">
              <a:off x="9332471" y="1260084"/>
              <a:ext cx="172818" cy="182758"/>
            </a:xfrm>
            <a:prstGeom prst="smileyFace">
              <a:avLst/>
            </a:prstGeom>
            <a:solidFill>
              <a:srgbClr val="66FF3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Γελαστό πρόσωπο 24"/>
            <p:cNvSpPr/>
            <p:nvPr/>
          </p:nvSpPr>
          <p:spPr>
            <a:xfrm flipH="1">
              <a:off x="10319240" y="1012089"/>
              <a:ext cx="256748" cy="247636"/>
            </a:xfrm>
            <a:prstGeom prst="smileyFace">
              <a:avLst/>
            </a:prstGeom>
            <a:solidFill>
              <a:srgbClr val="66FF3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Γελαστό πρόσωπο 25"/>
            <p:cNvSpPr/>
            <p:nvPr/>
          </p:nvSpPr>
          <p:spPr>
            <a:xfrm flipH="1">
              <a:off x="10244769" y="1957419"/>
              <a:ext cx="104841" cy="133228"/>
            </a:xfrm>
            <a:prstGeom prst="smileyFace">
              <a:avLst/>
            </a:prstGeom>
            <a:solidFill>
              <a:srgbClr val="66FF3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Γελαστό πρόσωπο 26"/>
            <p:cNvSpPr/>
            <p:nvPr/>
          </p:nvSpPr>
          <p:spPr>
            <a:xfrm flipH="1">
              <a:off x="9940538" y="886462"/>
              <a:ext cx="256748" cy="247636"/>
            </a:xfrm>
            <a:prstGeom prst="smileyFace">
              <a:avLst/>
            </a:prstGeom>
            <a:solidFill>
              <a:srgbClr val="66FF3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Γελαστό πρόσωπο 27"/>
            <p:cNvSpPr/>
            <p:nvPr/>
          </p:nvSpPr>
          <p:spPr>
            <a:xfrm flipH="1">
              <a:off x="9988021" y="1599830"/>
              <a:ext cx="209265" cy="190826"/>
            </a:xfrm>
            <a:prstGeom prst="smileyFace">
              <a:avLst/>
            </a:prstGeom>
            <a:solidFill>
              <a:srgbClr val="66FF3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Γελαστό πρόσωπο 28"/>
            <p:cNvSpPr/>
            <p:nvPr/>
          </p:nvSpPr>
          <p:spPr>
            <a:xfrm flipH="1">
              <a:off x="9505289" y="3765403"/>
              <a:ext cx="223860" cy="216770"/>
            </a:xfrm>
            <a:prstGeom prst="smileyFac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Γελαστό πρόσωπο 29"/>
            <p:cNvSpPr/>
            <p:nvPr/>
          </p:nvSpPr>
          <p:spPr>
            <a:xfrm flipH="1">
              <a:off x="10477499" y="3577124"/>
              <a:ext cx="140415" cy="180296"/>
            </a:xfrm>
            <a:prstGeom prst="smileyFac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1" name="Εικόνα 30" descr="C:\Users\mirmi\Downloads\EU_flag-Erasmus_vect_POS (1).jpg"/>
            <p:cNvPicPr/>
            <p:nvPr/>
          </p:nvPicPr>
          <p:blipFill>
            <a:blip r:embed="rId8"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32" name="Εικόνα 3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33" name="Στρογγυλεμένο ορθογώνιο 32">
              <a:hlinkClick r:id="rId10" action="ppaction://hlinksldjump"/>
            </p:cNvPr>
            <p:cNvSpPr/>
            <p:nvPr/>
          </p:nvSpPr>
          <p:spPr>
            <a:xfrm rot="21114305">
              <a:off x="4462898" y="4679201"/>
              <a:ext cx="929731" cy="513721"/>
            </a:xfrm>
            <a:prstGeom prst="roundRect">
              <a:avLst/>
            </a:prstGeom>
            <a:solidFill>
              <a:srgbClr val="49E4FA"/>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ART</a:t>
              </a:r>
              <a:endParaRPr lang="el-GR" sz="2800" b="1" dirty="0">
                <a:solidFill>
                  <a:schemeClr val="tx1"/>
                </a:solidFill>
              </a:endParaRPr>
            </a:p>
          </p:txBody>
        </p:sp>
        <p:sp>
          <p:nvSpPr>
            <p:cNvPr id="36" name="Οβάλ 35">
              <a:hlinkClick r:id="rId3" action="ppaction://hlinksldjump"/>
            </p:cNvPr>
            <p:cNvSpPr/>
            <p:nvPr/>
          </p:nvSpPr>
          <p:spPr>
            <a:xfrm>
              <a:off x="604663" y="3834443"/>
              <a:ext cx="1090740" cy="390078"/>
            </a:xfrm>
            <a:prstGeom prst="ellipse">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16200000" scaled="1"/>
              <a:tileRect/>
            </a:gradFill>
            <a:ln>
              <a:solidFill>
                <a:srgbClr val="141EDE"/>
              </a:solidFill>
            </a:ln>
            <a:effectLst>
              <a:outerShdw blurRad="76200" dir="13500000" sy="23000" kx="1200000" algn="br" rotWithShape="0">
                <a:prstClr val="black">
                  <a:alpha val="2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l-GR" b="1"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music</a:t>
              </a:r>
            </a:p>
          </p:txBody>
        </p:sp>
      </p:grpSp>
    </p:spTree>
    <p:extLst>
      <p:ext uri="{BB962C8B-B14F-4D97-AF65-F5344CB8AC3E}">
        <p14:creationId xmlns:p14="http://schemas.microsoft.com/office/powerpoint/2010/main" val="4137010347"/>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C7EF"/>
        </a:solidFill>
        <a:effectLst/>
      </p:bgPr>
    </p:bg>
    <p:spTree>
      <p:nvGrpSpPr>
        <p:cNvPr id="1" name=""/>
        <p:cNvGrpSpPr/>
        <p:nvPr/>
      </p:nvGrpSpPr>
      <p:grpSpPr>
        <a:xfrm>
          <a:off x="0" y="0"/>
          <a:ext cx="0" cy="0"/>
          <a:chOff x="0" y="0"/>
          <a:chExt cx="0" cy="0"/>
        </a:xfrm>
      </p:grpSpPr>
      <p:grpSp>
        <p:nvGrpSpPr>
          <p:cNvPr id="3" name="Ομάδα 2"/>
          <p:cNvGrpSpPr/>
          <p:nvPr/>
        </p:nvGrpSpPr>
        <p:grpSpPr>
          <a:xfrm>
            <a:off x="-12710" y="117165"/>
            <a:ext cx="12249848" cy="6806760"/>
            <a:chOff x="-12710" y="117165"/>
            <a:chExt cx="12249848" cy="6806760"/>
          </a:xfrm>
        </p:grpSpPr>
        <p:sp>
          <p:nvSpPr>
            <p:cNvPr id="27" name="Ορθογώνιο 26"/>
            <p:cNvSpPr/>
            <p:nvPr/>
          </p:nvSpPr>
          <p:spPr>
            <a:xfrm>
              <a:off x="427912" y="117165"/>
              <a:ext cx="10874552" cy="533426"/>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rPr>
                <a:t>           </a:t>
              </a:r>
              <a:r>
                <a:rPr lang="en-US" sz="2800" dirty="0">
                  <a:solidFill>
                    <a:srgbClr val="000000"/>
                  </a:solidFill>
                </a:rPr>
                <a:t>is like a region consisted of different</a:t>
              </a:r>
              <a:r>
                <a:rPr lang="el-GR" sz="2800" dirty="0">
                  <a:solidFill>
                    <a:srgbClr val="000000"/>
                  </a:solidFill>
                </a:rPr>
                <a:t> </a:t>
              </a:r>
              <a:r>
                <a:rPr lang="en-US" sz="2800" dirty="0">
                  <a:solidFill>
                    <a:srgbClr val="000000"/>
                  </a:solidFill>
                </a:rPr>
                <a:t>bordering</a:t>
              </a:r>
              <a:r>
                <a:rPr lang="el-GR" sz="2800" dirty="0">
                  <a:solidFill>
                    <a:srgbClr val="000000"/>
                  </a:solidFill>
                </a:rPr>
                <a:t> </a:t>
              </a:r>
              <a:r>
                <a:rPr lang="en-US" sz="2800" dirty="0">
                  <a:solidFill>
                    <a:srgbClr val="141EDE"/>
                  </a:solidFill>
                </a:rPr>
                <a:t>areas and processes</a:t>
              </a:r>
              <a:r>
                <a:rPr lang="en-US" sz="2800" dirty="0">
                  <a:solidFill>
                    <a:srgbClr val="000000"/>
                  </a:solidFill>
                </a:rPr>
                <a:t>.    </a:t>
              </a:r>
              <a:endParaRPr lang="el-GR" sz="2800" dirty="0">
                <a:solidFill>
                  <a:srgbClr val="000000"/>
                </a:solidFill>
              </a:endParaRPr>
            </a:p>
          </p:txBody>
        </p:sp>
        <p:sp>
          <p:nvSpPr>
            <p:cNvPr id="2" name="Ορθογώνιο 1"/>
            <p:cNvSpPr/>
            <p:nvPr/>
          </p:nvSpPr>
          <p:spPr>
            <a:xfrm>
              <a:off x="1885950" y="781710"/>
              <a:ext cx="10089862" cy="518603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txBody>
            <a:bodyPr wrap="square">
              <a:spAutoFit/>
            </a:bodyPr>
            <a:lstStyle/>
            <a:p>
              <a:pPr lvl="0" algn="ctr" eaLnBrk="0" fontAlgn="base" hangingPunct="0">
                <a:spcBef>
                  <a:spcPct val="0"/>
                </a:spcBef>
                <a:spcAft>
                  <a:spcPct val="0"/>
                </a:spcAft>
              </a:pPr>
              <a:endParaRPr lang="el-GR" sz="2300" b="1" dirty="0"/>
            </a:p>
            <a:p>
              <a:pPr lvl="0" algn="ctr" eaLnBrk="0" fontAlgn="base" hangingPunct="0">
                <a:spcBef>
                  <a:spcPct val="0"/>
                </a:spcBef>
                <a:spcAft>
                  <a:spcPct val="0"/>
                </a:spcAft>
              </a:pPr>
              <a:r>
                <a:rPr lang="en-US" sz="2200" b="1" dirty="0"/>
                <a:t>W.H.O. </a:t>
              </a:r>
              <a:r>
                <a:rPr lang="en-US" sz="2200" dirty="0"/>
                <a:t>in 2019</a:t>
              </a:r>
              <a:r>
                <a:rPr lang="el-GR" sz="2200" dirty="0"/>
                <a:t> </a:t>
              </a:r>
              <a:r>
                <a:rPr lang="en-US" sz="2200" dirty="0">
                  <a:solidFill>
                    <a:schemeClr val="tx1">
                      <a:lumMod val="95000"/>
                      <a:lumOff val="5000"/>
                    </a:schemeClr>
                  </a:solidFill>
                </a:rPr>
                <a:t>recognised </a:t>
              </a:r>
              <a:r>
                <a:rPr lang="en-US" altLang="el-GR" sz="2200" dirty="0">
                  <a:solidFill>
                    <a:schemeClr val="tx1">
                      <a:lumMod val="95000"/>
                      <a:lumOff val="5000"/>
                    </a:schemeClr>
                  </a:solidFill>
                </a:rPr>
                <a:t>5 wide-ranging </a:t>
              </a:r>
              <a:r>
                <a:rPr lang="en-US" altLang="el-GR" sz="2200" b="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artistic areas</a:t>
              </a:r>
            </a:p>
            <a:p>
              <a:pPr lvl="0" eaLnBrk="0" fontAlgn="base" hangingPunct="0">
                <a:spcBef>
                  <a:spcPct val="0"/>
                </a:spcBef>
                <a:spcAft>
                  <a:spcPct val="0"/>
                </a:spcAft>
              </a:pPr>
              <a:r>
                <a:rPr lang="en-US" altLang="el-GR" sz="2200" dirty="0">
                  <a:solidFill>
                    <a:schemeClr val="tx1">
                      <a:lumMod val="95000"/>
                      <a:lumOff val="5000"/>
                    </a:schemeClr>
                  </a:solidFill>
                  <a:latin typeface="Calibri" panose="020F0502020204030204" pitchFamily="34" charset="0"/>
                  <a:ea typeface="DengXian" panose="02010600030101010101" pitchFamily="2" charset="-122"/>
                  <a:cs typeface="Times New Roman" panose="02020603050405020304" pitchFamily="18" charset="0"/>
                </a:rPr>
                <a:t>          </a:t>
              </a:r>
            </a:p>
            <a:p>
              <a:pPr lvl="0" eaLnBrk="0" fontAlgn="base" hangingPunct="0">
                <a:spcBef>
                  <a:spcPct val="0"/>
                </a:spcBef>
                <a:spcAft>
                  <a:spcPct val="0"/>
                </a:spcAft>
              </a:pPr>
              <a:r>
                <a:rPr lang="en-US" altLang="el-GR" sz="2200" dirty="0">
                  <a:latin typeface="Calibri" panose="020F0502020204030204" pitchFamily="34" charset="0"/>
                  <a:ea typeface="DengXian" panose="02010600030101010101" pitchFamily="2" charset="-122"/>
                  <a:cs typeface="Times New Roman" panose="02020603050405020304" pitchFamily="18" charset="0"/>
                </a:rPr>
                <a:t>• </a:t>
              </a:r>
              <a:r>
                <a:rPr lang="en-US" altLang="el-GR" sz="2200" b="1"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performing arts</a:t>
              </a:r>
              <a:r>
                <a:rPr lang="en-US" altLang="el-GR" sz="2200"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 </a:t>
              </a:r>
              <a:r>
                <a:rPr lang="en-US" altLang="el-GR" sz="2200" i="1" dirty="0">
                  <a:latin typeface="Calibri" panose="020F0502020204030204" pitchFamily="34" charset="0"/>
                  <a:ea typeface="DengXian" panose="02010600030101010101" pitchFamily="2" charset="-122"/>
                  <a:cs typeface="Times New Roman" panose="02020603050405020304" pitchFamily="18" charset="0"/>
                </a:rPr>
                <a:t>(e.g. activities in the genre of music, dance, theatre, singing and film)</a:t>
              </a:r>
            </a:p>
            <a:p>
              <a:pPr lvl="0" eaLnBrk="0" fontAlgn="base" hangingPunct="0">
                <a:spcBef>
                  <a:spcPct val="0"/>
                </a:spcBef>
                <a:spcAft>
                  <a:spcPct val="0"/>
                </a:spcAft>
              </a:pPr>
              <a:endParaRPr lang="en-US" altLang="el-GR" sz="2200" i="1" dirty="0">
                <a:latin typeface="Calibri" panose="020F0502020204030204" pitchFamily="34" charset="0"/>
                <a:ea typeface="DengXian" panose="02010600030101010101" pitchFamily="2" charset="-122"/>
                <a:cs typeface="Times New Roman" panose="02020603050405020304" pitchFamily="18" charset="0"/>
              </a:endParaRPr>
            </a:p>
            <a:p>
              <a:pPr lvl="0" eaLnBrk="0" fontAlgn="base" hangingPunct="0">
                <a:spcBef>
                  <a:spcPct val="0"/>
                </a:spcBef>
                <a:spcAft>
                  <a:spcPct val="0"/>
                </a:spcAft>
              </a:pPr>
              <a:r>
                <a:rPr lang="en-US" altLang="el-GR" sz="2200" i="1" dirty="0">
                  <a:latin typeface="Calibri" panose="020F0502020204030204" pitchFamily="34" charset="0"/>
                  <a:ea typeface="DengXian" panose="02010600030101010101" pitchFamily="2" charset="-122"/>
                  <a:cs typeface="Times New Roman" panose="02020603050405020304" pitchFamily="18" charset="0"/>
                </a:rPr>
                <a:t>• </a:t>
              </a:r>
              <a:r>
                <a:rPr lang="en-US" altLang="el-GR" sz="2200" b="1"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visual arts, design and craft</a:t>
              </a:r>
              <a:r>
                <a:rPr lang="en-US" altLang="el-GR" sz="2200"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 </a:t>
              </a:r>
              <a:r>
                <a:rPr lang="en-US" altLang="el-GR" sz="2200" i="1" dirty="0">
                  <a:latin typeface="Calibri" panose="020F0502020204030204" pitchFamily="34" charset="0"/>
                  <a:ea typeface="DengXian" panose="02010600030101010101" pitchFamily="2" charset="-122"/>
                  <a:cs typeface="Times New Roman" panose="02020603050405020304" pitchFamily="18" charset="0"/>
                </a:rPr>
                <a:t>(e.g. crafts, design, painting, photography, sculpture and textiles)</a:t>
              </a:r>
            </a:p>
            <a:p>
              <a:pPr lvl="0" eaLnBrk="0" fontAlgn="base" hangingPunct="0">
                <a:spcBef>
                  <a:spcPct val="0"/>
                </a:spcBef>
                <a:spcAft>
                  <a:spcPct val="0"/>
                </a:spcAft>
              </a:pPr>
              <a:endParaRPr lang="en-US" altLang="el-GR" sz="2200" i="1" dirty="0">
                <a:latin typeface="Calibri" panose="020F0502020204030204" pitchFamily="34" charset="0"/>
                <a:ea typeface="DengXian" panose="02010600030101010101" pitchFamily="2" charset="-122"/>
                <a:cs typeface="Times New Roman" panose="02020603050405020304" pitchFamily="18" charset="0"/>
              </a:endParaRPr>
            </a:p>
            <a:p>
              <a:pPr lvl="0" eaLnBrk="0" fontAlgn="base" hangingPunct="0">
                <a:spcBef>
                  <a:spcPct val="0"/>
                </a:spcBef>
                <a:spcAft>
                  <a:spcPct val="0"/>
                </a:spcAft>
              </a:pPr>
              <a:r>
                <a:rPr lang="en-US" altLang="el-GR" sz="2200" i="1" dirty="0">
                  <a:latin typeface="Calibri" panose="020F0502020204030204" pitchFamily="34" charset="0"/>
                  <a:ea typeface="DengXian" panose="02010600030101010101" pitchFamily="2" charset="-122"/>
                  <a:cs typeface="Times New Roman" panose="02020603050405020304" pitchFamily="18" charset="0"/>
                </a:rPr>
                <a:t>• </a:t>
              </a:r>
              <a:r>
                <a:rPr lang="en-US" altLang="el-GR" sz="2200" b="1"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literature</a:t>
              </a:r>
              <a:r>
                <a:rPr lang="en-US" altLang="el-GR" sz="2200" i="1" dirty="0">
                  <a:latin typeface="Calibri" panose="020F0502020204030204" pitchFamily="34" charset="0"/>
                  <a:ea typeface="DengXian" panose="02010600030101010101" pitchFamily="2" charset="-122"/>
                  <a:cs typeface="Times New Roman" panose="02020603050405020304" pitchFamily="18" charset="0"/>
                </a:rPr>
                <a:t> (e.g. writing, reading and attending literary festivals)</a:t>
              </a:r>
            </a:p>
            <a:p>
              <a:pPr lvl="0" eaLnBrk="0" fontAlgn="base" hangingPunct="0">
                <a:spcBef>
                  <a:spcPct val="0"/>
                </a:spcBef>
                <a:spcAft>
                  <a:spcPct val="0"/>
                </a:spcAft>
              </a:pPr>
              <a:endParaRPr lang="en-US" altLang="el-GR" sz="2200" i="1" dirty="0">
                <a:latin typeface="Calibri" panose="020F0502020204030204" pitchFamily="34" charset="0"/>
                <a:ea typeface="DengXian" panose="02010600030101010101" pitchFamily="2" charset="-122"/>
                <a:cs typeface="Times New Roman" panose="02020603050405020304" pitchFamily="18" charset="0"/>
              </a:endParaRPr>
            </a:p>
            <a:p>
              <a:pPr lvl="0" eaLnBrk="0" fontAlgn="base" hangingPunct="0">
                <a:spcBef>
                  <a:spcPct val="0"/>
                </a:spcBef>
                <a:spcAft>
                  <a:spcPct val="0"/>
                </a:spcAft>
              </a:pPr>
              <a:r>
                <a:rPr lang="en-US" altLang="el-GR" sz="2200" i="1" dirty="0">
                  <a:latin typeface="Calibri" panose="020F0502020204030204" pitchFamily="34" charset="0"/>
                  <a:ea typeface="DengXian" panose="02010600030101010101" pitchFamily="2" charset="-122"/>
                  <a:cs typeface="Times New Roman" panose="02020603050405020304" pitchFamily="18" charset="0"/>
                </a:rPr>
                <a:t>• </a:t>
              </a:r>
              <a:r>
                <a:rPr lang="en-US" altLang="el-GR" sz="2200" b="1"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culture</a:t>
              </a:r>
              <a:r>
                <a:rPr lang="en-US" altLang="el-GR" sz="2200" i="1" dirty="0">
                  <a:latin typeface="Calibri" panose="020F0502020204030204" pitchFamily="34" charset="0"/>
                  <a:ea typeface="DengXian" panose="02010600030101010101" pitchFamily="2" charset="-122"/>
                  <a:cs typeface="Times New Roman" panose="02020603050405020304" pitchFamily="18" charset="0"/>
                </a:rPr>
                <a:t> (e.g. going to museums, galleries, art exhibitions, concerts, the theatre, community events, cultural festivals and fairs)</a:t>
              </a:r>
            </a:p>
            <a:p>
              <a:pPr lvl="0" eaLnBrk="0" fontAlgn="base" hangingPunct="0">
                <a:spcBef>
                  <a:spcPct val="0"/>
                </a:spcBef>
                <a:spcAft>
                  <a:spcPct val="0"/>
                </a:spcAft>
              </a:pPr>
              <a:endParaRPr lang="el-GR" altLang="el-GR" sz="2200" b="1" i="1" dirty="0">
                <a:solidFill>
                  <a:srgbClr val="FF0000"/>
                </a:solidFill>
                <a:latin typeface="Arial Unicode MS"/>
                <a:ea typeface="Times New Roman" panose="02020603050405020304" pitchFamily="18" charset="0"/>
                <a:cs typeface="Courier New" panose="02070309020205020404" pitchFamily="49" charset="0"/>
              </a:endParaRPr>
            </a:p>
            <a:p>
              <a:pPr lvl="0" eaLnBrk="0" fontAlgn="base" hangingPunct="0">
                <a:spcBef>
                  <a:spcPct val="0"/>
                </a:spcBef>
                <a:spcAft>
                  <a:spcPct val="0"/>
                </a:spcAft>
              </a:pPr>
              <a:r>
                <a:rPr lang="en-US" altLang="el-GR" sz="2200" i="1" dirty="0">
                  <a:latin typeface="Calibri" panose="020F0502020204030204" pitchFamily="34" charset="0"/>
                  <a:ea typeface="DengXian" panose="02010600030101010101" pitchFamily="2" charset="-122"/>
                  <a:cs typeface="Times New Roman" panose="02020603050405020304" pitchFamily="18" charset="0"/>
                </a:rPr>
                <a:t>• </a:t>
              </a:r>
              <a:r>
                <a:rPr lang="en-US" altLang="el-GR" sz="2200" b="1"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online, digital and electronic arts</a:t>
              </a:r>
              <a:r>
                <a:rPr lang="en-US" altLang="el-GR" sz="2200" i="1" dirty="0">
                  <a:solidFill>
                    <a:srgbClr val="141EDE"/>
                  </a:solidFill>
                  <a:latin typeface="Calibri" panose="020F0502020204030204" pitchFamily="34" charset="0"/>
                  <a:ea typeface="DengXian" panose="02010600030101010101" pitchFamily="2" charset="-122"/>
                  <a:cs typeface="Times New Roman" panose="02020603050405020304" pitchFamily="18" charset="0"/>
                </a:rPr>
                <a:t> </a:t>
              </a:r>
              <a:r>
                <a:rPr lang="en-US" altLang="el-GR" sz="2200" i="1" dirty="0">
                  <a:latin typeface="Calibri" panose="020F0502020204030204" pitchFamily="34" charset="0"/>
                  <a:ea typeface="DengXian" panose="02010600030101010101" pitchFamily="2" charset="-122"/>
                  <a:cs typeface="Times New Roman" panose="02020603050405020304" pitchFamily="18" charset="0"/>
                </a:rPr>
                <a:t>(e.g. animations, film-making and computer graphics)</a:t>
              </a:r>
              <a:endParaRPr lang="el-GR" altLang="el-GR" sz="2200" b="1" i="1" dirty="0">
                <a:solidFill>
                  <a:srgbClr val="FF0000"/>
                </a:solidFill>
                <a:latin typeface="Arial Unicode MS"/>
                <a:ea typeface="Times New Roman" panose="02020603050405020304" pitchFamily="18" charset="0"/>
                <a:cs typeface="Courier New" panose="02070309020205020404" pitchFamily="49" charset="0"/>
              </a:endParaRPr>
            </a:p>
          </p:txBody>
        </p:sp>
        <p:sp>
          <p:nvSpPr>
            <p:cNvPr id="7" name="Στρογγυλεμένο ορθογώνιο 6">
              <a:hlinkClick r:id="rId3" action="ppaction://hlinksldjump"/>
            </p:cNvPr>
            <p:cNvSpPr/>
            <p:nvPr/>
          </p:nvSpPr>
          <p:spPr>
            <a:xfrm>
              <a:off x="513254" y="198563"/>
              <a:ext cx="846011" cy="392145"/>
            </a:xfrm>
            <a:prstGeom prst="roundRect">
              <a:avLst/>
            </a:prstGeom>
            <a:solidFill>
              <a:srgbClr val="3FDAFF"/>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ART</a:t>
              </a:r>
              <a:endParaRPr lang="el-GR" sz="1600" b="1" dirty="0">
                <a:solidFill>
                  <a:schemeClr val="tx1"/>
                </a:solidFill>
              </a:endParaRPr>
            </a:p>
          </p:txBody>
        </p:sp>
        <p:pic>
          <p:nvPicPr>
            <p:cNvPr id="12" name="Εικόνα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9889" y="1279046"/>
              <a:ext cx="282575" cy="309067"/>
            </a:xfrm>
            <a:prstGeom prst="rect">
              <a:avLst/>
            </a:prstGeom>
          </p:spPr>
        </p:pic>
        <p:pic>
          <p:nvPicPr>
            <p:cNvPr id="11" name="Εικόνα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726808">
              <a:off x="3092775" y="2939872"/>
              <a:ext cx="352371" cy="264278"/>
            </a:xfrm>
            <a:prstGeom prst="rect">
              <a:avLst/>
            </a:prstGeom>
          </p:spPr>
        </p:pic>
        <p:pic>
          <p:nvPicPr>
            <p:cNvPr id="13" name="Εικόνα 12"/>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foregroundMark x1="58723" y1="21667" x2="58723" y2="21667"/>
                          <a14:foregroundMark x1="68511" y1="24667" x2="68511" y2="24667"/>
                          <a14:foregroundMark x1="72340" y1="20333" x2="72340" y2="20333"/>
                          <a14:foregroundMark x1="66809" y1="17667" x2="66809" y2="17667"/>
                          <a14:foregroundMark x1="61277" y1="23667" x2="61277" y2="23667"/>
                          <a14:foregroundMark x1="70213" y1="30333" x2="70213" y2="30333"/>
                          <a14:foregroundMark x1="62979" y1="36000" x2="62979" y2="36000"/>
                          <a14:foregroundMark x1="63404" y1="25667" x2="63404" y2="25667"/>
                          <a14:foregroundMark x1="49362" y1="53333" x2="49362" y2="53333"/>
                          <a14:foregroundMark x1="49787" y1="49667" x2="49787" y2="49667"/>
                          <a14:foregroundMark x1="54468" y1="36667" x2="54468" y2="36667"/>
                          <a14:foregroundMark x1="58723" y1="40333" x2="58723" y2="40333"/>
                          <a14:foregroundMark x1="72340" y1="37000" x2="72340" y2="37000"/>
                          <a14:foregroundMark x1="80851" y1="29000" x2="80851" y2="29000"/>
                          <a14:foregroundMark x1="76596" y1="38667" x2="76596" y2="38667"/>
                          <a14:foregroundMark x1="71915" y1="39333" x2="71915" y2="39333"/>
                          <a14:foregroundMark x1="74894" y1="35333" x2="74894" y2="35333"/>
                          <a14:foregroundMark x1="89362" y1="62333" x2="89362" y2="62333"/>
                          <a14:foregroundMark x1="89362" y1="41667" x2="89362" y2="41667"/>
                          <a14:foregroundMark x1="97021" y1="45333" x2="97021" y2="45333"/>
                          <a14:foregroundMark x1="45532" y1="87000" x2="45532" y2="87000"/>
                          <a14:foregroundMark x1="36170" y1="96667" x2="36170" y2="96667"/>
                          <a14:foregroundMark x1="21277" y1="92333" x2="21277" y2="92333"/>
                          <a14:foregroundMark x1="60000" y1="80333" x2="60000" y2="80333"/>
                          <a14:foregroundMark x1="80851" y1="66667" x2="80851" y2="66667"/>
                        </a14:backgroundRemoval>
                      </a14:imgEffect>
                    </a14:imgLayer>
                  </a14:imgProps>
                </a:ext>
                <a:ext uri="{28A0092B-C50C-407E-A947-70E740481C1C}">
                  <a14:useLocalDpi xmlns:a14="http://schemas.microsoft.com/office/drawing/2010/main"/>
                </a:ext>
              </a:extLst>
            </a:blip>
            <a:stretch>
              <a:fillRect/>
            </a:stretch>
          </p:blipFill>
          <p:spPr>
            <a:xfrm rot="3191703">
              <a:off x="8029494" y="2784545"/>
              <a:ext cx="405733" cy="517957"/>
            </a:xfrm>
            <a:prstGeom prst="rect">
              <a:avLst/>
            </a:prstGeom>
          </p:spPr>
        </p:pic>
        <p:pic>
          <p:nvPicPr>
            <p:cNvPr id="16" name="Εικόνα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42346" y="3482601"/>
              <a:ext cx="379430" cy="431401"/>
            </a:xfrm>
            <a:prstGeom prst="rect">
              <a:avLst/>
            </a:prstGeom>
          </p:spPr>
        </p:pic>
        <p:pic>
          <p:nvPicPr>
            <p:cNvPr id="19" name="Εικόνα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0848" y="5196255"/>
              <a:ext cx="926105" cy="1075416"/>
            </a:xfrm>
            <a:prstGeom prst="rect">
              <a:avLst/>
            </a:prstGeom>
          </p:spPr>
        </p:pic>
        <p:pic>
          <p:nvPicPr>
            <p:cNvPr id="20" name="Εικόνα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3254" y="3938383"/>
              <a:ext cx="891604" cy="891604"/>
            </a:xfrm>
            <a:prstGeom prst="rect">
              <a:avLst/>
            </a:prstGeom>
          </p:spPr>
        </p:pic>
        <p:pic>
          <p:nvPicPr>
            <p:cNvPr id="23" name="Εικόνα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95403" y="3585671"/>
              <a:ext cx="352917" cy="192258"/>
            </a:xfrm>
            <a:prstGeom prst="rect">
              <a:avLst/>
            </a:prstGeom>
          </p:spPr>
        </p:pic>
        <p:pic>
          <p:nvPicPr>
            <p:cNvPr id="24" name="Εικόνα 2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176583" y="4522004"/>
              <a:ext cx="618335" cy="555851"/>
            </a:xfrm>
            <a:prstGeom prst="rect">
              <a:avLst/>
            </a:prstGeom>
          </p:spPr>
        </p:pic>
        <p:pic>
          <p:nvPicPr>
            <p:cNvPr id="25" name="Εικόνα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69399" y="4431375"/>
              <a:ext cx="1062961" cy="797221"/>
            </a:xfrm>
            <a:prstGeom prst="rect">
              <a:avLst/>
            </a:prstGeom>
          </p:spPr>
        </p:pic>
        <p:pic>
          <p:nvPicPr>
            <p:cNvPr id="26" name="Εικόνα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196347" y="5077855"/>
              <a:ext cx="412157" cy="412157"/>
            </a:xfrm>
            <a:prstGeom prst="rect">
              <a:avLst/>
            </a:prstGeom>
          </p:spPr>
        </p:pic>
        <p:pic>
          <p:nvPicPr>
            <p:cNvPr id="10" name="Εικόνα 9"/>
            <p:cNvPicPr>
              <a:picLocks noChangeAspect="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85950" y="845658"/>
              <a:ext cx="758113" cy="866775"/>
            </a:xfrm>
            <a:prstGeom prst="rect">
              <a:avLst/>
            </a:prstGeom>
          </p:spPr>
        </p:pic>
        <p:pic>
          <p:nvPicPr>
            <p:cNvPr id="28" name="Εικόνα 27" descr="C:\Users\mirmi\Downloads\EU_flag-Erasmus_vect_POS (1).jpg"/>
            <p:cNvPicPr/>
            <p:nvPr/>
          </p:nvPicPr>
          <p:blipFill>
            <a:blip r:embed="rId16" cstate="email">
              <a:extLst>
                <a:ext uri="{BEBA8EAE-BF5A-486C-A8C5-ECC9F3942E4B}">
                  <a14:imgProps xmlns:a14="http://schemas.microsoft.com/office/drawing/2010/main">
                    <a14:imgLayer r:embed="rId17">
                      <a14:imgEffect>
                        <a14:backgroundRemoval t="0" b="100000" l="0" r="100000">
                          <a14:foregroundMark x1="36842" y1="50667" x2="36842" y2="65333"/>
                          <a14:foregroundMark x1="37135" y1="50667" x2="41520" y2="50667"/>
                          <a14:foregroundMark x1="43860" y1="58667" x2="43860" y2="78667"/>
                          <a14:foregroundMark x1="49415" y1="58667" x2="51754" y2="58667"/>
                          <a14:foregroundMark x1="51754" y1="58667" x2="51754" y2="58667"/>
                          <a14:foregroundMark x1="56725" y1="58667" x2="58480" y2="58667"/>
                          <a14:foregroundMark x1="61988" y1="60000" x2="61988" y2="78667"/>
                          <a14:foregroundMark x1="73392" y1="60000" x2="73392" y2="73333"/>
                          <a14:foregroundMark x1="81579" y1="58667" x2="83041" y2="58667"/>
                          <a14:foregroundMark x1="83041" y1="58667" x2="83041" y2="58667"/>
                          <a14:foregroundMark x1="91228" y1="57333" x2="91228" y2="73333"/>
                          <a14:foregroundMark x1="91228" y1="73333" x2="91228" y2="73333"/>
                          <a14:foregroundMark x1="87427" y1="68000" x2="94152" y2="68000"/>
                          <a14:backgroundMark x1="92105" y1="70667" x2="94152" y2="70667"/>
                          <a14:backgroundMark x1="90351" y1="70667" x2="87427" y2="70667"/>
                        </a14:backgroundRemoval>
                      </a14:imgEffect>
                    </a14:imgLayer>
                  </a14:imgProps>
                </a:ex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29" name="Εικόνα 2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953667" y="6271671"/>
              <a:ext cx="2283471" cy="652254"/>
            </a:xfrm>
            <a:prstGeom prst="rect">
              <a:avLst/>
            </a:prstGeom>
          </p:spPr>
        </p:pic>
        <p:pic>
          <p:nvPicPr>
            <p:cNvPr id="22" name="Εικόνα 21" descr="C:\Users\mirmi\Downloads\ΠΑ.Δ.Α. +μετα 27.ΣΕΠ.2022\12.10.22 Πανεπιστήμιο Δυτικής Αττικής 大学\Power Point... ART=WellBeing+Health 2022\comic -pp\used\λογοτεχνία.png"/>
            <p:cNvPicPr/>
            <p:nvPr/>
          </p:nvPicPr>
          <p:blipFill>
            <a:blip r:embed="rId19" cstate="email">
              <a:extLst>
                <a:ext uri="{BEBA8EAE-BF5A-486C-A8C5-ECC9F3942E4B}">
                  <a14:imgProps xmlns:a14="http://schemas.microsoft.com/office/drawing/2010/main">
                    <a14:imgLayer r:embed="rId20">
                      <a14:imgEffect>
                        <a14:backgroundRemoval t="0" b="100000" l="0" r="97959">
                          <a14:foregroundMark x1="10057" y1="1189" x2="10057" y2="1189"/>
                          <a14:foregroundMark x1="88793" y1="1070" x2="88793" y2="1070"/>
                          <a14:foregroundMark x1="86494" y1="8205" x2="86494" y2="8205"/>
                          <a14:foregroundMark x1="85776" y1="13199" x2="85776" y2="13199"/>
                          <a14:foregroundMark x1="7902" y1="9156" x2="7902" y2="9156"/>
                          <a14:foregroundMark x1="9052" y1="64804" x2="9052" y2="64804"/>
                          <a14:foregroundMark x1="6034" y1="23543" x2="6034" y2="23543"/>
                          <a14:foregroundMark x1="7615" y1="52556" x2="7615" y2="52556"/>
                          <a14:foregroundMark x1="5891" y1="95244" x2="5891" y2="95244"/>
                          <a14:foregroundMark x1="21839" y1="91082" x2="21839" y2="91082"/>
                          <a14:foregroundMark x1="24569" y1="82045" x2="24569" y2="82045"/>
                          <a14:foregroundMark x1="20259" y1="82164" x2="20259" y2="82164"/>
                          <a14:foregroundMark x1="27011" y1="71106" x2="27011" y2="71106"/>
                          <a14:foregroundMark x1="24569" y1="60048" x2="24569" y2="60048"/>
                          <a14:foregroundMark x1="33908" y1="46492" x2="33908" y2="46492"/>
                          <a14:foregroundMark x1="28879" y1="53270" x2="28879" y2="53270"/>
                          <a14:foregroundMark x1="54885" y1="26397" x2="54885" y2="26397"/>
                          <a14:foregroundMark x1="78017" y1="20095" x2="78017" y2="20095"/>
                          <a14:foregroundMark x1="86063" y1="53864" x2="86063" y2="53864"/>
                          <a14:foregroundMark x1="67960" y1="52200" x2="67960" y2="52200"/>
                          <a14:foregroundMark x1="51149" y1="68371" x2="51149" y2="68371"/>
                          <a14:foregroundMark x1="69397" y1="83234" x2="69397" y2="83234"/>
                          <a14:foregroundMark x1="72989" y1="95006" x2="72989" y2="95006"/>
                          <a14:foregroundMark x1="47989" y1="87158" x2="47989" y2="87158"/>
                          <a14:foregroundMark x1="37356" y1="95482" x2="37356" y2="95482"/>
                          <a14:foregroundMark x1="89511" y1="85018" x2="89511" y2="85018"/>
                          <a14:foregroundMark x1="87213" y1="64447" x2="87213" y2="64447"/>
                          <a14:foregroundMark x1="84914" y1="27229" x2="84914" y2="27229"/>
                          <a14:foregroundMark x1="31200" y1="67883" x2="48800" y2="42336"/>
                          <a14:foregroundMark x1="48800" y1="43066" x2="67200" y2="24818"/>
                          <a14:foregroundMark x1="35200" y1="43796" x2="64800" y2="19708"/>
                          <a14:foregroundMark x1="36000" y1="73723" x2="76800" y2="21168"/>
                          <a14:foregroundMark x1="11200" y1="95620" x2="20800" y2="97080"/>
                          <a14:foregroundMark x1="29600" y1="94161" x2="76800" y2="94161"/>
                          <a14:foregroundMark x1="28000" y1="86131" x2="76000" y2="69343"/>
                          <a14:foregroundMark x1="8800" y1="730" x2="92800" y2="730"/>
                          <a14:foregroundMark x1="23200" y1="82482" x2="32000" y2="66423"/>
                          <a14:foregroundMark x1="34400" y1="73723" x2="60000" y2="62774"/>
                          <a14:foregroundMark x1="63200" y1="60584" x2="82400" y2="27737"/>
                          <a14:foregroundMark x1="93600" y1="16058" x2="85600" y2="24088"/>
                          <a14:foregroundMark x1="29600" y1="90511" x2="49600" y2="85401"/>
                          <a14:foregroundMark x1="84000" y1="23358" x2="84000" y2="23358"/>
                          <a14:foregroundMark x1="84000" y1="23358" x2="85600" y2="51825"/>
                          <a14:foregroundMark x1="88000" y1="12409" x2="97600" y2="12409"/>
                          <a14:foregroundMark x1="91200" y1="15328" x2="71200" y2="24088"/>
                          <a14:foregroundMark x1="97600" y1="10949" x2="97600" y2="10949"/>
                          <a14:foregroundMark x1="33673" y1="94286" x2="72449" y2="95238"/>
                          <a14:backgroundMark x1="94971" y1="2735" x2="94971" y2="2735"/>
                          <a14:backgroundMark x1="2586" y1="4637" x2="2586" y2="4637"/>
                          <a14:backgroundMark x1="93678" y1="94530" x2="93678" y2="94530"/>
                          <a14:backgroundMark x1="3200" y1="10219" x2="3200" y2="91971"/>
                          <a14:backgroundMark x1="96800" y1="15328" x2="96000" y2="61314"/>
                          <a14:backgroundMark x1="96800" y1="15328" x2="88800" y2="22628"/>
                          <a14:backgroundMark x1="86400" y1="27737" x2="87200" y2="40146"/>
                          <a14:backgroundMark x1="87200" y1="43796" x2="87200" y2="51095"/>
                          <a14:backgroundMark x1="98400" y1="13139" x2="98400" y2="17518"/>
                          <a14:backgroundMark x1="86400" y1="24818" x2="88800" y2="23358"/>
                          <a14:backgroundMark x1="92000" y1="7299" x2="92000" y2="7299"/>
                          <a14:backgroundMark x1="92000" y1="1460" x2="92000" y2="1460"/>
                          <a14:backgroundMark x1="88800" y1="11679" x2="88800" y2="11679"/>
                          <a14:backgroundMark x1="91837" y1="1905" x2="88776" y2="10476"/>
                          <a14:backgroundMark x1="2041" y1="95238" x2="2041" y2="98095"/>
                          <a14:backgroundMark x1="4082" y1="97143" x2="11224" y2="98095"/>
                          <a14:backgroundMark x1="38776" y1="97143" x2="33673" y2="99048"/>
                        </a14:backgroundRemoval>
                      </a14:imgEffect>
                    </a14:imgLayer>
                  </a14:imgProps>
                </a:ext>
                <a:ext uri="{28A0092B-C50C-407E-A947-70E740481C1C}">
                  <a14:useLocalDpi xmlns:a14="http://schemas.microsoft.com/office/drawing/2010/main"/>
                </a:ext>
              </a:extLst>
            </a:blip>
            <a:srcRect/>
            <a:stretch>
              <a:fillRect/>
            </a:stretch>
          </p:blipFill>
          <p:spPr bwMode="auto">
            <a:xfrm>
              <a:off x="9347056" y="3272652"/>
              <a:ext cx="509377" cy="578653"/>
            </a:xfrm>
            <a:prstGeom prst="rect">
              <a:avLst/>
            </a:prstGeom>
            <a:noFill/>
            <a:ln>
              <a:noFill/>
            </a:ln>
          </p:spPr>
        </p:pic>
        <p:sp>
          <p:nvSpPr>
            <p:cNvPr id="30" name="Ορθογώνιο 29"/>
            <p:cNvSpPr/>
            <p:nvPr/>
          </p:nvSpPr>
          <p:spPr>
            <a:xfrm>
              <a:off x="2525135" y="6296160"/>
              <a:ext cx="7286874" cy="536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100" dirty="0">
                  <a:solidFill>
                    <a:schemeClr val="tx1"/>
                  </a:solidFill>
                  <a:ea typeface="Times New Roman" panose="02020603050405020304" pitchFamily="18" charset="0"/>
                </a:rPr>
                <a:t>W.H.O.</a:t>
              </a:r>
              <a:r>
                <a:rPr lang="en-US" sz="1100" dirty="0">
                  <a:solidFill>
                    <a:schemeClr val="tx1"/>
                  </a:solidFill>
                  <a:ea typeface="Times New Roman" panose="02020603050405020304" pitchFamily="18" charset="0"/>
                </a:rPr>
                <a:t> (2019) Fancourt, D. , Finn, S. </a:t>
              </a:r>
              <a:r>
                <a:rPr lang="en-US" sz="1100" i="1" dirty="0">
                  <a:solidFill>
                    <a:schemeClr val="tx1"/>
                  </a:solidFill>
                  <a:ea typeface="Times New Roman" panose="02020603050405020304" pitchFamily="18" charset="0"/>
                </a:rPr>
                <a:t>What is the evidence on the role of the arts in improving health and well-being?</a:t>
              </a:r>
              <a:endParaRPr lang="el-GR" sz="1100" i="1" dirty="0">
                <a:solidFill>
                  <a:schemeClr val="tx1"/>
                </a:solidFill>
                <a:ea typeface="Times New Roman" panose="02020603050405020304" pitchFamily="18" charset="0"/>
              </a:endParaRPr>
            </a:p>
            <a:p>
              <a:pPr algn="ctr">
                <a:defRPr/>
              </a:pPr>
              <a:r>
                <a:rPr lang="en-US" sz="1100" i="1" dirty="0">
                  <a:solidFill>
                    <a:schemeClr val="tx1"/>
                  </a:solidFill>
                  <a:ea typeface="Times New Roman" panose="02020603050405020304" pitchFamily="18" charset="0"/>
                </a:rPr>
                <a:t>A scoping review.</a:t>
              </a:r>
              <a:r>
                <a:rPr lang="el-GR" sz="1100" i="1" dirty="0">
                  <a:solidFill>
                    <a:schemeClr val="tx1"/>
                  </a:solidFill>
                  <a:ea typeface="Times New Roman" panose="02020603050405020304" pitchFamily="18" charset="0"/>
                </a:rPr>
                <a:t>  </a:t>
              </a:r>
              <a:r>
                <a:rPr lang="en-US" altLang="el-GR" sz="1100" i="1" dirty="0">
                  <a:solidFill>
                    <a:schemeClr val="tx1"/>
                  </a:solidFill>
                  <a:ea typeface="Times New Roman" panose="02020603050405020304" pitchFamily="18" charset="0"/>
                </a:rPr>
                <a:t>                         </a:t>
              </a:r>
              <a:endParaRPr lang="el-GR" altLang="el-GR" sz="1100" i="1" dirty="0">
                <a:solidFill>
                  <a:schemeClr val="tx1"/>
                </a:solidFill>
                <a:ea typeface="Times New Roman" panose="02020603050405020304" pitchFamily="18" charset="0"/>
              </a:endParaRPr>
            </a:p>
            <a:p>
              <a:pPr algn="ctr">
                <a:defRPr/>
              </a:pPr>
              <a:r>
                <a:rPr lang="en-US" altLang="el-GR" sz="1100" i="1" dirty="0">
                  <a:solidFill>
                    <a:schemeClr val="tx1"/>
                  </a:solidFill>
                  <a:ea typeface="Times New Roman" panose="02020603050405020304" pitchFamily="18" charset="0"/>
                </a:rPr>
                <a:t> </a:t>
              </a:r>
              <a:r>
                <a:rPr lang="en-GB" altLang="el-GR" sz="1100" dirty="0">
                  <a:solidFill>
                    <a:schemeClr val="tx1"/>
                  </a:solidFill>
                  <a:ea typeface="Times New Roman" panose="02020603050405020304" pitchFamily="18" charset="0"/>
                </a:rPr>
                <a:t>Retrieved from:</a:t>
              </a:r>
              <a:r>
                <a:rPr lang="en-US" sz="1100" dirty="0">
                  <a:solidFill>
                    <a:schemeClr val="tx1"/>
                  </a:solidFill>
                  <a:ea typeface="Times New Roman" panose="02020603050405020304" pitchFamily="18" charset="0"/>
                </a:rPr>
                <a:t>  </a:t>
              </a:r>
              <a:r>
                <a:rPr lang="en-US" sz="1100" dirty="0">
                  <a:solidFill>
                    <a:schemeClr val="tx1"/>
                  </a:solidFill>
                  <a:hlinkClick r:id="rId21"/>
                </a:rPr>
                <a:t>https://apps.who.int/iris/bitstream/handle/10665/329834/9789289054553-eng.pdf?ua=1</a:t>
              </a:r>
              <a:endParaRPr lang="en-US" sz="1100" dirty="0">
                <a:solidFill>
                  <a:schemeClr val="tx1"/>
                </a:solidFill>
              </a:endParaRPr>
            </a:p>
          </p:txBody>
        </p:sp>
      </p:grpSp>
    </p:spTree>
    <p:extLst>
      <p:ext uri="{BB962C8B-B14F-4D97-AF65-F5344CB8AC3E}">
        <p14:creationId xmlns:p14="http://schemas.microsoft.com/office/powerpoint/2010/main" val="3192318581"/>
      </p:ext>
    </p:extLst>
  </p:cSld>
  <p:clrMapOvr>
    <a:masterClrMapping/>
  </p:clrMapOvr>
  <mc:AlternateContent xmlns:mc="http://schemas.openxmlformats.org/markup-compatibility/2006" xmlns:p14="http://schemas.microsoft.com/office/powerpoint/2010/main">
    <mc:Choice Requires="p14">
      <p:transition p14:dur="0" advClick="0" advTm="57450"/>
    </mc:Choice>
    <mc:Fallback xmlns="">
      <p:transition advClick="0" advTm="57450"/>
    </mc:Fallback>
  </mc:AlternateContent>
  <p:extLst>
    <p:ext uri="{E180D4A7-C9FB-4DFB-919C-405C955672EB}">
      <p14:showEvtLst xmlns:p14="http://schemas.microsoft.com/office/powerpoint/2010/main">
        <p14:playEvt time="759" objId="4"/>
        <p14:playEvt time="6418" objId="5"/>
        <p14:stopEvt time="6896" objId="4"/>
        <p14:playEvt time="13400" objId="6"/>
        <p14:stopEvt time="13480" objId="5"/>
        <p14:stopEvt time="63700"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C7EF"/>
        </a:solidFill>
        <a:effectLst/>
      </p:bgPr>
    </p:bg>
    <p:spTree>
      <p:nvGrpSpPr>
        <p:cNvPr id="1" name=""/>
        <p:cNvGrpSpPr/>
        <p:nvPr/>
      </p:nvGrpSpPr>
      <p:grpSpPr>
        <a:xfrm>
          <a:off x="0" y="0"/>
          <a:ext cx="0" cy="0"/>
          <a:chOff x="0" y="0"/>
          <a:chExt cx="0" cy="0"/>
        </a:xfrm>
      </p:grpSpPr>
      <p:grpSp>
        <p:nvGrpSpPr>
          <p:cNvPr id="5" name="Ομάδα 4"/>
          <p:cNvGrpSpPr/>
          <p:nvPr/>
        </p:nvGrpSpPr>
        <p:grpSpPr>
          <a:xfrm>
            <a:off x="-12710" y="106216"/>
            <a:ext cx="12265670" cy="6817709"/>
            <a:chOff x="-12710" y="106216"/>
            <a:chExt cx="12265670" cy="6817709"/>
          </a:xfrm>
        </p:grpSpPr>
        <p:sp>
          <p:nvSpPr>
            <p:cNvPr id="2" name="Ορθογώνιο 1"/>
            <p:cNvSpPr/>
            <p:nvPr/>
          </p:nvSpPr>
          <p:spPr>
            <a:xfrm>
              <a:off x="418386" y="106216"/>
              <a:ext cx="11663616" cy="2593439"/>
            </a:xfrm>
            <a:prstGeom prst="rect">
              <a:avLst/>
            </a:prstGeom>
            <a:gradFill>
              <a:gsLst>
                <a:gs pos="0">
                  <a:srgbClr val="66CCFF"/>
                </a:gs>
                <a:gs pos="50000">
                  <a:srgbClr val="00CCFF">
                    <a:tint val="44500"/>
                    <a:satMod val="160000"/>
                  </a:srgbClr>
                </a:gs>
                <a:gs pos="100000">
                  <a:srgbClr val="00CCFF">
                    <a:tint val="23500"/>
                    <a:satMod val="160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lumMod val="95000"/>
                      <a:lumOff val="5000"/>
                    </a:schemeClr>
                  </a:solidFill>
                </a:rPr>
                <a:t>                   cannot be strictly defined, because of :</a:t>
              </a:r>
            </a:p>
            <a:p>
              <a:endParaRPr lang="en-US" sz="2200" dirty="0">
                <a:solidFill>
                  <a:schemeClr val="tx1">
                    <a:lumMod val="95000"/>
                    <a:lumOff val="5000"/>
                  </a:schemeClr>
                </a:solidFill>
              </a:endParaRPr>
            </a:p>
            <a:p>
              <a:pPr marL="342900" indent="-342900">
                <a:buFont typeface="Arial" panose="020B0604020202020204" pitchFamily="34" charset="0"/>
                <a:buChar char="•"/>
              </a:pPr>
              <a:r>
                <a:rPr lang="en-US" sz="2200" dirty="0">
                  <a:solidFill>
                    <a:schemeClr val="tx1">
                      <a:lumMod val="95000"/>
                      <a:lumOff val="5000"/>
                    </a:schemeClr>
                  </a:solidFill>
                </a:rPr>
                <a:t>its flexibility in terms of processes</a:t>
              </a:r>
            </a:p>
            <a:p>
              <a:pPr marL="342900" indent="-342900">
                <a:buFont typeface="Arial" panose="020B0604020202020204" pitchFamily="34" charset="0"/>
                <a:buChar char="•"/>
              </a:pPr>
              <a:r>
                <a:rPr lang="en-US" sz="2200" dirty="0">
                  <a:solidFill>
                    <a:schemeClr val="tx1">
                      <a:lumMod val="95000"/>
                      <a:lumOff val="5000"/>
                    </a:schemeClr>
                  </a:solidFill>
                </a:rPr>
                <a:t>the freedom that its function requires</a:t>
              </a:r>
            </a:p>
            <a:p>
              <a:pPr marL="342900" indent="-342900">
                <a:buFont typeface="Arial" panose="020B0604020202020204" pitchFamily="34" charset="0"/>
                <a:buChar char="•"/>
              </a:pPr>
              <a:r>
                <a:rPr lang="el-GR" altLang="el-GR" sz="2200" dirty="0">
                  <a:solidFill>
                    <a:schemeClr val="tx1">
                      <a:lumMod val="95000"/>
                      <a:lumOff val="5000"/>
                    </a:schemeClr>
                  </a:solidFill>
                </a:rPr>
                <a:t>its timeless and cross-cultural qualities</a:t>
              </a:r>
              <a:endParaRPr lang="en-US" altLang="el-GR" sz="2200" dirty="0">
                <a:solidFill>
                  <a:schemeClr val="tx1">
                    <a:lumMod val="95000"/>
                    <a:lumOff val="5000"/>
                  </a:schemeClr>
                </a:solidFill>
              </a:endParaRPr>
            </a:p>
            <a:p>
              <a:pPr marL="342900" indent="-342900">
                <a:buFont typeface="Arial" panose="020B0604020202020204" pitchFamily="34" charset="0"/>
                <a:buChar char="•"/>
              </a:pPr>
              <a:r>
                <a:rPr lang="en-US" altLang="el-GR" sz="2200" dirty="0">
                  <a:solidFill>
                    <a:schemeClr val="tx1">
                      <a:lumMod val="95000"/>
                      <a:lumOff val="5000"/>
                    </a:schemeClr>
                  </a:solidFill>
                </a:rPr>
                <a:t>the complexity of its role</a:t>
              </a:r>
            </a:p>
          </p:txBody>
        </p:sp>
        <p:sp>
          <p:nvSpPr>
            <p:cNvPr id="3" name="Στρογγυλεμένο ορθογώνιο 2">
              <a:hlinkClick r:id="rId3" action="ppaction://hlinksldjump"/>
            </p:cNvPr>
            <p:cNvSpPr/>
            <p:nvPr/>
          </p:nvSpPr>
          <p:spPr>
            <a:xfrm>
              <a:off x="595792" y="281709"/>
              <a:ext cx="1041827" cy="523702"/>
            </a:xfrm>
            <a:prstGeom prst="roundRect">
              <a:avLst/>
            </a:prstGeom>
            <a:solidFill>
              <a:srgbClr val="3FDAFF"/>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ART</a:t>
              </a:r>
              <a:endParaRPr lang="el-GR" sz="1600" b="1" dirty="0">
                <a:solidFill>
                  <a:schemeClr val="tx1"/>
                </a:solidFill>
              </a:endParaRPr>
            </a:p>
          </p:txBody>
        </p:sp>
        <p:sp>
          <p:nvSpPr>
            <p:cNvPr id="13" name="Ορθογώνιο 12"/>
            <p:cNvSpPr/>
            <p:nvPr/>
          </p:nvSpPr>
          <p:spPr>
            <a:xfrm>
              <a:off x="1549102" y="2910114"/>
              <a:ext cx="9402184" cy="3373120"/>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lumMod val="95000"/>
                      <a:lumOff val="5000"/>
                    </a:schemeClr>
                  </a:solidFill>
                </a:rPr>
                <a:t>In these terms, ART could be considered, </a:t>
              </a:r>
              <a:r>
                <a:rPr lang="en-US" sz="2200" dirty="0">
                  <a:solidFill>
                    <a:schemeClr val="tx1"/>
                  </a:solidFill>
                </a:rPr>
                <a:t>within an   </a:t>
              </a:r>
              <a:r>
                <a:rPr lang="en-US" sz="2200" b="1" dirty="0">
                  <a:solidFill>
                    <a:srgbClr val="141EDE"/>
                  </a:solidFill>
                </a:rPr>
                <a:t>artistic context</a:t>
              </a:r>
              <a:r>
                <a:rPr lang="en-US" sz="2200" dirty="0">
                  <a:solidFill>
                    <a:srgbClr val="002060"/>
                  </a:solidFill>
                </a:rPr>
                <a:t>,  </a:t>
              </a:r>
              <a:r>
                <a:rPr lang="en-US" sz="2200" dirty="0">
                  <a:solidFill>
                    <a:schemeClr val="tx1">
                      <a:lumMod val="95000"/>
                      <a:lumOff val="5000"/>
                    </a:schemeClr>
                  </a:solidFill>
                </a:rPr>
                <a:t>as :</a:t>
              </a:r>
            </a:p>
            <a:p>
              <a:endParaRPr lang="en-US" sz="2200" dirty="0">
                <a:solidFill>
                  <a:schemeClr val="tx1">
                    <a:lumMod val="95000"/>
                    <a:lumOff val="5000"/>
                  </a:schemeClr>
                </a:solidFill>
              </a:endParaRPr>
            </a:p>
            <a:p>
              <a:pPr marL="342900" indent="-342900">
                <a:buFont typeface="Arial" panose="020B0604020202020204" pitchFamily="34" charset="0"/>
                <a:buChar char="•"/>
              </a:pPr>
              <a:r>
                <a:rPr lang="en-US" sz="2200" dirty="0">
                  <a:solidFill>
                    <a:schemeClr val="tx1">
                      <a:lumMod val="95000"/>
                      <a:lumOff val="5000"/>
                    </a:schemeClr>
                  </a:solidFill>
                </a:rPr>
                <a:t>a situation</a:t>
              </a:r>
            </a:p>
            <a:p>
              <a:pPr marL="342900" indent="-342900">
                <a:buFont typeface="Arial" panose="020B0604020202020204" pitchFamily="34" charset="0"/>
                <a:buChar char="•"/>
              </a:pPr>
              <a:r>
                <a:rPr lang="en-US" sz="2200" dirty="0">
                  <a:solidFill>
                    <a:schemeClr val="tx1">
                      <a:lumMod val="95000"/>
                      <a:lumOff val="5000"/>
                    </a:schemeClr>
                  </a:solidFill>
                </a:rPr>
                <a:t>an activity</a:t>
              </a:r>
            </a:p>
            <a:p>
              <a:pPr marL="342900" indent="-342900">
                <a:buFont typeface="Arial" panose="020B0604020202020204" pitchFamily="34" charset="0"/>
                <a:buChar char="•"/>
              </a:pPr>
              <a:r>
                <a:rPr lang="en-US" sz="2200" dirty="0">
                  <a:solidFill>
                    <a:schemeClr val="tx1">
                      <a:lumMod val="95000"/>
                      <a:lumOff val="5000"/>
                    </a:schemeClr>
                  </a:solidFill>
                </a:rPr>
                <a:t>an event</a:t>
              </a:r>
            </a:p>
            <a:p>
              <a:pPr marL="342900" indent="-342900">
                <a:buFont typeface="Arial" panose="020B0604020202020204" pitchFamily="34" charset="0"/>
                <a:buChar char="•"/>
              </a:pPr>
              <a:r>
                <a:rPr lang="en-US" sz="2200" dirty="0">
                  <a:solidFill>
                    <a:schemeClr val="tx1">
                      <a:lumMod val="95000"/>
                      <a:lumOff val="5000"/>
                    </a:schemeClr>
                  </a:solidFill>
                </a:rPr>
                <a:t>an engagement</a:t>
              </a:r>
            </a:p>
            <a:p>
              <a:pPr marL="342900" indent="-342900">
                <a:buFont typeface="Arial" panose="020B0604020202020204" pitchFamily="34" charset="0"/>
                <a:buChar char="•"/>
              </a:pPr>
              <a:r>
                <a:rPr lang="en-US" sz="2200" dirty="0">
                  <a:solidFill>
                    <a:schemeClr val="tx1">
                      <a:lumMod val="95000"/>
                      <a:lumOff val="5000"/>
                    </a:schemeClr>
                  </a:solidFill>
                </a:rPr>
                <a:t>a cause and result simultaneously</a:t>
              </a:r>
            </a:p>
            <a:p>
              <a:pPr marL="342900" indent="-342900">
                <a:buFont typeface="Arial" panose="020B0604020202020204" pitchFamily="34" charset="0"/>
                <a:buChar char="•"/>
              </a:pPr>
              <a:r>
                <a:rPr lang="en-US" sz="2200" dirty="0">
                  <a:solidFill>
                    <a:schemeClr val="tx1">
                      <a:lumMod val="95000"/>
                      <a:lumOff val="5000"/>
                    </a:schemeClr>
                  </a:solidFill>
                </a:rPr>
                <a:t>a region consisting of different but interactive</a:t>
              </a:r>
              <a:r>
                <a:rPr lang="el-GR" sz="2200" dirty="0">
                  <a:solidFill>
                    <a:schemeClr val="tx1">
                      <a:lumMod val="95000"/>
                      <a:lumOff val="5000"/>
                    </a:schemeClr>
                  </a:solidFill>
                </a:rPr>
                <a:t> </a:t>
              </a:r>
              <a:r>
                <a:rPr lang="en-US" sz="2200" dirty="0">
                  <a:solidFill>
                    <a:schemeClr val="tx1">
                      <a:lumMod val="95000"/>
                      <a:lumOff val="5000"/>
                    </a:schemeClr>
                  </a:solidFill>
                </a:rPr>
                <a:t>bordering </a:t>
              </a:r>
              <a:r>
                <a:rPr lang="en-US" sz="2200" b="1" dirty="0">
                  <a:solidFill>
                    <a:srgbClr val="141EDE"/>
                  </a:solidFill>
                </a:rPr>
                <a:t>areas and processes</a:t>
              </a:r>
            </a:p>
          </p:txBody>
        </p:sp>
        <p:pic>
          <p:nvPicPr>
            <p:cNvPr id="10" name="Εικόνα 9" descr="C:\Users\mirmi\Downloads\EU_flag-Erasmus_vect_POS (1).jpg"/>
            <p:cNvPicPr/>
            <p:nvPr/>
          </p:nvPicPr>
          <p:blipFill>
            <a:blip r:embed="rId4" cstate="email">
              <a:extLst>
                <a:ext uri="{BEBA8EAE-BF5A-486C-A8C5-ECC9F3942E4B}">
                  <a14:imgProps xmlns:a14="http://schemas.microsoft.com/office/drawing/2010/main">
                    <a14:imgLayer r:embed="rId5">
                      <a14:imgEffect>
                        <a14:backgroundRemoval t="0" b="100000" l="0" r="100000">
                          <a14:foregroundMark x1="36842" y1="50667" x2="36842" y2="65333"/>
                          <a14:foregroundMark x1="37135" y1="50667" x2="41520" y2="50667"/>
                          <a14:foregroundMark x1="43860" y1="58667" x2="43860" y2="78667"/>
                          <a14:foregroundMark x1="49415" y1="58667" x2="51754" y2="58667"/>
                          <a14:foregroundMark x1="51754" y1="58667" x2="51754" y2="58667"/>
                          <a14:foregroundMark x1="56725" y1="58667" x2="58480" y2="58667"/>
                          <a14:foregroundMark x1="61988" y1="60000" x2="61988" y2="78667"/>
                          <a14:foregroundMark x1="73392" y1="60000" x2="73392" y2="73333"/>
                          <a14:foregroundMark x1="81579" y1="58667" x2="83041" y2="58667"/>
                          <a14:foregroundMark x1="83041" y1="58667" x2="83041" y2="58667"/>
                          <a14:foregroundMark x1="91228" y1="57333" x2="91228" y2="73333"/>
                          <a14:foregroundMark x1="91228" y1="73333" x2="91228" y2="73333"/>
                          <a14:foregroundMark x1="87427" y1="68000" x2="94152" y2="68000"/>
                          <a14:backgroundMark x1="92105" y1="70667" x2="94152" y2="70667"/>
                          <a14:backgroundMark x1="90351" y1="70667" x2="87427" y2="70667"/>
                        </a14:backgroundRemoval>
                      </a14:imgEffect>
                    </a14:imgLayer>
                  </a14:imgProps>
                </a:ex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11" name="Εικόνα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4" name="Στρογγυλεμένο ορθογώνιο 3"/>
            <p:cNvSpPr/>
            <p:nvPr/>
          </p:nvSpPr>
          <p:spPr>
            <a:xfrm>
              <a:off x="6404052" y="764435"/>
              <a:ext cx="5550945" cy="1277002"/>
            </a:xfrm>
            <a:prstGeom prst="roundRect">
              <a:avLst>
                <a:gd name="adj" fmla="val 14982"/>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scene3d>
              <a:camera prst="perspectiveContrasting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sz="2300" dirty="0">
                  <a:solidFill>
                    <a:schemeClr val="tx1">
                      <a:lumMod val="95000"/>
                      <a:lumOff val="5000"/>
                    </a:schemeClr>
                  </a:solidFill>
                </a:rPr>
                <a:t>Therefore, it is necessary to be approached </a:t>
              </a:r>
              <a:endParaRPr lang="el-GR" altLang="el-GR" sz="2300" dirty="0">
                <a:solidFill>
                  <a:schemeClr val="tx1">
                    <a:lumMod val="95000"/>
                    <a:lumOff val="5000"/>
                  </a:schemeClr>
                </a:solidFill>
              </a:endParaRPr>
            </a:p>
            <a:p>
              <a:pPr algn="ctr"/>
              <a:r>
                <a:rPr lang="en-US" altLang="el-GR" sz="2300" dirty="0">
                  <a:solidFill>
                    <a:schemeClr val="tx1">
                      <a:lumMod val="95000"/>
                      <a:lumOff val="5000"/>
                    </a:schemeClr>
                  </a:solidFill>
                </a:rPr>
                <a:t>from a </a:t>
              </a:r>
              <a:r>
                <a:rPr lang="en-US" altLang="el-GR" sz="2300" b="1" dirty="0">
                  <a:solidFill>
                    <a:schemeClr val="tx1">
                      <a:lumMod val="95000"/>
                      <a:lumOff val="5000"/>
                    </a:schemeClr>
                  </a:solidFill>
                </a:rPr>
                <a:t>holistic point of view.</a:t>
              </a:r>
              <a:endParaRPr lang="el-GR" sz="2300" dirty="0"/>
            </a:p>
          </p:txBody>
        </p:sp>
        <p:sp>
          <p:nvSpPr>
            <p:cNvPr id="15" name="Στρογγυλεμένο ορθογώνιο 14">
              <a:hlinkClick r:id="rId7" action="ppaction://hlinksldjump"/>
            </p:cNvPr>
            <p:cNvSpPr/>
            <p:nvPr/>
          </p:nvSpPr>
          <p:spPr>
            <a:xfrm>
              <a:off x="7487920" y="3255825"/>
              <a:ext cx="1950720" cy="351983"/>
            </a:xfrm>
            <a:prstGeom prst="roundRect">
              <a:avLst/>
            </a:prstGeom>
            <a:solidFill>
              <a:srgbClr val="3FDAFF"/>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artistic context</a:t>
              </a:r>
              <a:endParaRPr lang="el-GR" sz="2200" b="1" dirty="0">
                <a:solidFill>
                  <a:schemeClr val="tx1"/>
                </a:solidFill>
              </a:endParaRPr>
            </a:p>
          </p:txBody>
        </p:sp>
      </p:grpSp>
    </p:spTree>
    <p:extLst>
      <p:ext uri="{BB962C8B-B14F-4D97-AF65-F5344CB8AC3E}">
        <p14:creationId xmlns:p14="http://schemas.microsoft.com/office/powerpoint/2010/main" val="109979203"/>
      </p:ext>
    </p:extLst>
  </p:cSld>
  <p:clrMapOvr>
    <a:masterClrMapping/>
  </p:clrMapOvr>
  <mc:AlternateContent xmlns:mc="http://schemas.openxmlformats.org/markup-compatibility/2006" xmlns:p14="http://schemas.microsoft.com/office/powerpoint/2010/main">
    <mc:Choice Requires="p14">
      <p:transition p14:dur="10" advClick="0" advTm="20100"/>
    </mc:Choice>
    <mc:Fallback xmlns="">
      <p:transition advClick="0" advTm="20100"/>
    </mc:Fallback>
  </mc:AlternateContent>
  <p:extLst>
    <p:ext uri="{E180D4A7-C9FB-4DFB-919C-405C955672EB}">
      <p14:showEvtLst xmlns:p14="http://schemas.microsoft.com/office/powerpoint/2010/main">
        <p14:playEvt time="1258" objId="5"/>
        <p14:playEvt time="19903" objId="6"/>
        <p14:stopEvt time="20502" objId="5"/>
        <p14:stopEvt time="37532"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EBF7"/>
        </a:solidFill>
        <a:effectLst/>
      </p:bgPr>
    </p:bg>
    <p:spTree>
      <p:nvGrpSpPr>
        <p:cNvPr id="1" name=""/>
        <p:cNvGrpSpPr/>
        <p:nvPr/>
      </p:nvGrpSpPr>
      <p:grpSpPr>
        <a:xfrm>
          <a:off x="0" y="0"/>
          <a:ext cx="0" cy="0"/>
          <a:chOff x="0" y="0"/>
          <a:chExt cx="0" cy="0"/>
        </a:xfrm>
      </p:grpSpPr>
      <p:grpSp>
        <p:nvGrpSpPr>
          <p:cNvPr id="2" name="Ομάδα 1"/>
          <p:cNvGrpSpPr/>
          <p:nvPr/>
        </p:nvGrpSpPr>
        <p:grpSpPr>
          <a:xfrm>
            <a:off x="-12710" y="43934"/>
            <a:ext cx="12265670" cy="6879991"/>
            <a:chOff x="-12710" y="43934"/>
            <a:chExt cx="12265670" cy="6879991"/>
          </a:xfrm>
        </p:grpSpPr>
        <p:sp>
          <p:nvSpPr>
            <p:cNvPr id="20" name="Ορθογώνιο 19"/>
            <p:cNvSpPr/>
            <p:nvPr/>
          </p:nvSpPr>
          <p:spPr>
            <a:xfrm>
              <a:off x="1394130" y="698492"/>
              <a:ext cx="10605820" cy="1485336"/>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tx1"/>
                  </a:solidFill>
                </a:rPr>
                <a:t> </a:t>
              </a:r>
              <a:r>
                <a:rPr lang="el-GR" sz="2000" dirty="0">
                  <a:solidFill>
                    <a:schemeClr val="tx1"/>
                  </a:solidFill>
                </a:rPr>
                <a:t>…</a:t>
              </a:r>
              <a:r>
                <a:rPr lang="en-US" sz="2000" dirty="0">
                  <a:solidFill>
                    <a:schemeClr val="tx1"/>
                  </a:solidFill>
                </a:rPr>
                <a:t>a  </a:t>
              </a:r>
              <a:r>
                <a:rPr lang="el-GR" sz="2000" dirty="0">
                  <a:solidFill>
                    <a:schemeClr val="tx1"/>
                  </a:solidFill>
                </a:rPr>
                <a:t> </a:t>
              </a:r>
              <a:r>
                <a:rPr lang="en-US" sz="2000" dirty="0">
                  <a:solidFill>
                    <a:schemeClr val="tx1"/>
                  </a:solidFill>
                </a:rPr>
                <a:t> </a:t>
              </a:r>
              <a:r>
                <a:rPr lang="en-US" sz="2500" b="1" dirty="0">
                  <a:solidFill>
                    <a:srgbClr val="141EDE"/>
                  </a:solidFill>
                </a:rPr>
                <a:t>process</a:t>
              </a:r>
              <a:r>
                <a:rPr lang="en-US" sz="2000" b="1" dirty="0">
                  <a:solidFill>
                    <a:srgbClr val="141EDE"/>
                  </a:solidFill>
                </a:rPr>
                <a:t> </a:t>
              </a:r>
              <a:r>
                <a:rPr lang="en-US" sz="2000" b="1" dirty="0">
                  <a:solidFill>
                    <a:schemeClr val="tx1"/>
                  </a:solidFill>
                </a:rPr>
                <a:t> </a:t>
              </a:r>
              <a:r>
                <a:rPr lang="el-GR" sz="2000" b="1" dirty="0">
                  <a:solidFill>
                    <a:schemeClr val="tx1"/>
                  </a:solidFill>
                </a:rPr>
                <a:t> </a:t>
              </a:r>
              <a:r>
                <a:rPr lang="en-US" sz="2000" dirty="0">
                  <a:solidFill>
                    <a:schemeClr val="tx1"/>
                  </a:solidFill>
                </a:rPr>
                <a:t>which</a:t>
              </a:r>
              <a:r>
                <a:rPr lang="el-GR" sz="2000" dirty="0">
                  <a:solidFill>
                    <a:schemeClr val="tx1"/>
                  </a:solidFill>
                </a:rPr>
                <a:t> </a:t>
              </a:r>
              <a:r>
                <a:rPr lang="en-US" altLang="el-GR" sz="2000" dirty="0">
                  <a:solidFill>
                    <a:schemeClr val="tx1"/>
                  </a:solidFill>
                </a:rPr>
                <a:t>consists of optional and highly flexible components, that provoke </a:t>
              </a:r>
              <a:r>
                <a:rPr lang="en-US" altLang="el-GR" sz="2000" b="1" dirty="0">
                  <a:solidFill>
                    <a:schemeClr val="tx1"/>
                  </a:solidFill>
                </a:rPr>
                <a:t>a double-edge involvement</a:t>
              </a:r>
              <a:r>
                <a:rPr lang="en-US" altLang="el-GR" sz="2000" b="1" dirty="0">
                  <a:solidFill>
                    <a:srgbClr val="FF0000"/>
                  </a:solidFill>
                </a:rPr>
                <a:t> </a:t>
              </a:r>
              <a:r>
                <a:rPr lang="en-US" altLang="el-GR" sz="2000" dirty="0">
                  <a:solidFill>
                    <a:schemeClr val="tx1"/>
                  </a:solidFill>
                </a:rPr>
                <a:t>(i.e. </a:t>
              </a:r>
              <a:r>
                <a:rPr lang="el-GR" altLang="el-GR" sz="2000" b="1" dirty="0">
                  <a:solidFill>
                    <a:srgbClr val="141EDE"/>
                  </a:solidFill>
                </a:rPr>
                <a:t>active</a:t>
              </a:r>
              <a:r>
                <a:rPr lang="el-GR" altLang="el-GR" sz="2000" dirty="0">
                  <a:solidFill>
                    <a:schemeClr val="tx1"/>
                  </a:solidFill>
                </a:rPr>
                <a:t> </a:t>
              </a:r>
              <a:r>
                <a:rPr lang="en-US" altLang="el-GR" sz="2000" dirty="0">
                  <a:solidFill>
                    <a:schemeClr val="tx1"/>
                  </a:solidFill>
                </a:rPr>
                <a:t>and</a:t>
              </a:r>
              <a:r>
                <a:rPr lang="el-GR" altLang="el-GR" sz="2000" dirty="0">
                  <a:solidFill>
                    <a:schemeClr val="tx1"/>
                  </a:solidFill>
                </a:rPr>
                <a:t> </a:t>
              </a:r>
              <a:r>
                <a:rPr lang="en-US" altLang="el-GR" sz="2000" b="1" dirty="0">
                  <a:solidFill>
                    <a:srgbClr val="141EDE"/>
                  </a:solidFill>
                </a:rPr>
                <a:t>receptive</a:t>
              </a:r>
              <a:r>
                <a:rPr lang="el-GR" altLang="el-GR" sz="2000" b="1" dirty="0">
                  <a:solidFill>
                    <a:srgbClr val="141EDE"/>
                  </a:solidFill>
                </a:rPr>
                <a:t> participation</a:t>
              </a:r>
              <a:r>
                <a:rPr lang="en-US" altLang="el-GR" sz="2000" dirty="0">
                  <a:solidFill>
                    <a:schemeClr val="tx1"/>
                  </a:solidFill>
                </a:rPr>
                <a:t>)</a:t>
              </a:r>
              <a:r>
                <a:rPr lang="el-GR" altLang="el-GR" sz="2000" dirty="0">
                  <a:solidFill>
                    <a:schemeClr val="tx1"/>
                  </a:solidFill>
                </a:rPr>
                <a:t>, which is communicated through </a:t>
              </a:r>
              <a:r>
                <a:rPr lang="en-US" altLang="el-GR" sz="2000" dirty="0">
                  <a:solidFill>
                    <a:schemeClr val="tx1"/>
                  </a:solidFill>
                </a:rPr>
                <a:t>physical </a:t>
              </a:r>
              <a:r>
                <a:rPr lang="el-GR" altLang="el-GR" sz="2000" dirty="0">
                  <a:solidFill>
                    <a:schemeClr val="tx1"/>
                  </a:solidFill>
                </a:rPr>
                <a:t>sensations, </a:t>
              </a:r>
              <a:r>
                <a:rPr lang="en-US" altLang="el-GR" sz="2000" dirty="0">
                  <a:solidFill>
                    <a:schemeClr val="tx1"/>
                  </a:solidFill>
                </a:rPr>
                <a:t>thoughts</a:t>
              </a:r>
              <a:r>
                <a:rPr lang="el-GR" altLang="el-GR" sz="2000" dirty="0">
                  <a:solidFill>
                    <a:schemeClr val="tx1"/>
                  </a:solidFill>
                </a:rPr>
                <a:t> and emotion</a:t>
              </a:r>
              <a:r>
                <a:rPr lang="en-US" altLang="el-GR" sz="2000" dirty="0">
                  <a:solidFill>
                    <a:schemeClr val="tx1"/>
                  </a:solidFill>
                </a:rPr>
                <a:t>al responses.</a:t>
              </a:r>
              <a:r>
                <a:rPr lang="en-US" sz="2000" dirty="0">
                  <a:solidFill>
                    <a:srgbClr val="FF0000"/>
                  </a:solidFill>
                </a:rPr>
                <a:t> </a:t>
              </a:r>
              <a:endParaRPr lang="en-US" altLang="el-GR" sz="1200" dirty="0">
                <a:solidFill>
                  <a:srgbClr val="FF0000"/>
                </a:solidFill>
              </a:endParaRPr>
            </a:p>
          </p:txBody>
        </p:sp>
        <p:sp>
          <p:nvSpPr>
            <p:cNvPr id="13" name="Ορθογώνιο 12"/>
            <p:cNvSpPr/>
            <p:nvPr/>
          </p:nvSpPr>
          <p:spPr>
            <a:xfrm>
              <a:off x="1405773" y="2264212"/>
              <a:ext cx="10594177" cy="1068725"/>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el-GR" sz="2000" dirty="0">
                  <a:solidFill>
                    <a:schemeClr val="tx1"/>
                  </a:solidFill>
                </a:rPr>
                <a:t> </a:t>
              </a:r>
              <a:r>
                <a:rPr lang="el-GR" sz="2000" dirty="0">
                  <a:solidFill>
                    <a:schemeClr val="tx1"/>
                  </a:solidFill>
                </a:rPr>
                <a:t>…</a:t>
              </a:r>
              <a:r>
                <a:rPr lang="en-US" sz="2000" dirty="0">
                  <a:solidFill>
                    <a:schemeClr val="tx1"/>
                  </a:solidFill>
                </a:rPr>
                <a:t>a</a:t>
              </a:r>
              <a:r>
                <a:rPr lang="el-GR" altLang="el-GR" sz="2000" dirty="0">
                  <a:solidFill>
                    <a:schemeClr val="tx1"/>
                  </a:solidFill>
                </a:rPr>
                <a:t>   </a:t>
              </a:r>
              <a:r>
                <a:rPr lang="el-GR" altLang="el-GR" sz="2500" b="1" dirty="0">
                  <a:solidFill>
                    <a:srgbClr val="141EDE"/>
                  </a:solidFill>
                </a:rPr>
                <a:t>medium</a:t>
              </a:r>
              <a:r>
                <a:rPr lang="el-GR" altLang="el-GR" sz="2000" dirty="0">
                  <a:solidFill>
                    <a:schemeClr val="tx1"/>
                  </a:solidFill>
                </a:rPr>
                <a:t>    that </a:t>
              </a:r>
              <a:r>
                <a:rPr lang="en-US" altLang="el-GR" sz="2000" dirty="0">
                  <a:solidFill>
                    <a:schemeClr val="tx1"/>
                  </a:solidFill>
                </a:rPr>
                <a:t>enables</a:t>
              </a:r>
              <a:r>
                <a:rPr lang="el-GR" altLang="el-GR" sz="2000" dirty="0">
                  <a:solidFill>
                    <a:schemeClr val="tx1"/>
                  </a:solidFill>
                </a:rPr>
                <a:t> </a:t>
              </a:r>
              <a:r>
                <a:rPr lang="en-US" altLang="el-GR" sz="2000" dirty="0">
                  <a:solidFill>
                    <a:schemeClr val="tx1"/>
                  </a:solidFill>
                </a:rPr>
                <a:t>both interpersonal and intrapersonal </a:t>
              </a:r>
              <a:r>
                <a:rPr lang="el-GR" altLang="el-GR" sz="2000" b="1" dirty="0">
                  <a:solidFill>
                    <a:schemeClr val="tx1"/>
                  </a:solidFill>
                </a:rPr>
                <a:t>communication</a:t>
              </a:r>
              <a:r>
                <a:rPr lang="en-US" altLang="el-GR" sz="2000" dirty="0">
                  <a:solidFill>
                    <a:schemeClr val="tx1"/>
                  </a:solidFill>
                </a:rPr>
                <a:t>,</a:t>
              </a:r>
              <a:r>
                <a:rPr lang="el-GR" altLang="el-GR" sz="2000" dirty="0">
                  <a:solidFill>
                    <a:schemeClr val="tx1"/>
                  </a:solidFill>
                </a:rPr>
                <a:t> </a:t>
              </a:r>
              <a:r>
                <a:rPr lang="en-US" altLang="el-GR" sz="2000" dirty="0">
                  <a:solidFill>
                    <a:schemeClr val="tx1"/>
                  </a:solidFill>
                </a:rPr>
                <a:t>(i.e. approaching hidden</a:t>
              </a:r>
              <a:r>
                <a:rPr lang="el-GR" altLang="el-GR" sz="2000" dirty="0">
                  <a:solidFill>
                    <a:schemeClr val="tx1"/>
                  </a:solidFill>
                </a:rPr>
                <a:t> desires, repressed feelings, etc</a:t>
              </a:r>
              <a:r>
                <a:rPr lang="en-US" altLang="el-GR" sz="2000" dirty="0">
                  <a:solidFill>
                    <a:schemeClr val="tx1"/>
                  </a:solidFill>
                </a:rPr>
                <a:t>.)</a:t>
              </a:r>
              <a:r>
                <a:rPr lang="el-GR" altLang="el-GR" sz="2000" dirty="0">
                  <a:solidFill>
                    <a:schemeClr val="tx1"/>
                  </a:solidFill>
                </a:rPr>
                <a:t>.</a:t>
              </a:r>
              <a:endParaRPr lang="el-GR" altLang="el-GR" sz="700" dirty="0">
                <a:solidFill>
                  <a:srgbClr val="FF0000"/>
                </a:solidFill>
              </a:endParaRPr>
            </a:p>
          </p:txBody>
        </p:sp>
        <p:sp>
          <p:nvSpPr>
            <p:cNvPr id="25" name="Στρογγυλεμένο ορθογώνιο 24"/>
            <p:cNvSpPr/>
            <p:nvPr/>
          </p:nvSpPr>
          <p:spPr>
            <a:xfrm>
              <a:off x="1907790" y="859527"/>
              <a:ext cx="1242966" cy="404527"/>
            </a:xfrm>
            <a:prstGeom prst="roundRect">
              <a:avLst/>
            </a:prstGeom>
            <a:solidFill>
              <a:srgbClr val="FFCE6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process</a:t>
              </a:r>
              <a:endParaRPr lang="el-GR" sz="2400" b="1" dirty="0">
                <a:solidFill>
                  <a:schemeClr val="tx1"/>
                </a:solidFill>
              </a:endParaRPr>
            </a:p>
          </p:txBody>
        </p:sp>
        <p:sp>
          <p:nvSpPr>
            <p:cNvPr id="26" name="Στρογγυλεμένο ορθογώνιο 25">
              <a:hlinkClick r:id="rId3" action="ppaction://hlinksldjump"/>
            </p:cNvPr>
            <p:cNvSpPr/>
            <p:nvPr/>
          </p:nvSpPr>
          <p:spPr>
            <a:xfrm>
              <a:off x="1908554" y="2409222"/>
              <a:ext cx="1355816" cy="389352"/>
            </a:xfrm>
            <a:prstGeom prst="roundRect">
              <a:avLst/>
            </a:prstGeom>
            <a:solidFill>
              <a:srgbClr val="C4FF6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l-GR" sz="2400" b="1" dirty="0">
                  <a:solidFill>
                    <a:schemeClr val="tx1"/>
                  </a:solidFill>
                </a:rPr>
                <a:t>medium</a:t>
              </a:r>
              <a:endParaRPr lang="el-GR" sz="2400" b="1" dirty="0">
                <a:solidFill>
                  <a:schemeClr val="tx1"/>
                </a:solidFill>
              </a:endParaRPr>
            </a:p>
          </p:txBody>
        </p:sp>
        <p:sp>
          <p:nvSpPr>
            <p:cNvPr id="24" name="Ορθογώνιο 23"/>
            <p:cNvSpPr/>
            <p:nvPr/>
          </p:nvSpPr>
          <p:spPr>
            <a:xfrm>
              <a:off x="263235" y="5222208"/>
              <a:ext cx="11109440" cy="1002832"/>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rgbClr val="000000"/>
                  </a:solidFill>
                </a:rPr>
                <a:t>Considering these as guidelines, </a:t>
              </a:r>
              <a:r>
                <a:rPr lang="en-US" sz="2000" dirty="0">
                  <a:solidFill>
                    <a:schemeClr val="tx1"/>
                  </a:solidFill>
                </a:rPr>
                <a:t>this presentation will explore</a:t>
              </a:r>
              <a:r>
                <a:rPr lang="en-US" sz="2000" dirty="0">
                  <a:solidFill>
                    <a:srgbClr val="FF0000"/>
                  </a:solidFill>
                </a:rPr>
                <a:t> </a:t>
              </a:r>
              <a:r>
                <a:rPr lang="en-US" sz="2000" b="1" dirty="0">
                  <a:solidFill>
                    <a:schemeClr val="tx1"/>
                  </a:solidFill>
                </a:rPr>
                <a:t>how     </a:t>
              </a:r>
              <a:r>
                <a:rPr lang="en-US" sz="2300" b="1" dirty="0">
                  <a:solidFill>
                    <a:schemeClr val="tx1"/>
                  </a:solidFill>
                </a:rPr>
                <a:t>ART’s function</a:t>
              </a:r>
              <a:r>
                <a:rPr lang="en-US" sz="2400" b="1" dirty="0">
                  <a:solidFill>
                    <a:schemeClr val="tx1"/>
                  </a:solidFill>
                </a:rPr>
                <a:t>      </a:t>
              </a:r>
              <a:r>
                <a:rPr lang="en-US" sz="2000" dirty="0">
                  <a:solidFill>
                    <a:schemeClr val="tx1"/>
                  </a:solidFill>
                </a:rPr>
                <a:t>interweaves</a:t>
              </a:r>
              <a:r>
                <a:rPr lang="en-US" sz="2000" dirty="0">
                  <a:solidFill>
                    <a:srgbClr val="FF0000"/>
                  </a:solidFill>
                </a:rPr>
                <a:t> </a:t>
              </a:r>
              <a:r>
                <a:rPr lang="en-US" sz="2000" b="1" dirty="0">
                  <a:solidFill>
                    <a:srgbClr val="000000"/>
                  </a:solidFill>
                </a:rPr>
                <a:t>Creativity</a:t>
              </a:r>
              <a:r>
                <a:rPr lang="en-US" sz="2000" dirty="0">
                  <a:solidFill>
                    <a:srgbClr val="000000"/>
                  </a:solidFill>
                </a:rPr>
                <a:t> with </a:t>
              </a:r>
              <a:r>
                <a:rPr lang="en-US" sz="2000" b="1" dirty="0">
                  <a:solidFill>
                    <a:srgbClr val="141EDE"/>
                  </a:solidFill>
                  <a:hlinkClick r:id="rId4" action="ppaction://hlinksldjump"/>
                </a:rPr>
                <a:t>Health</a:t>
              </a:r>
              <a:r>
                <a:rPr lang="en-US" sz="2000" dirty="0">
                  <a:solidFill>
                    <a:srgbClr val="000000"/>
                  </a:solidFill>
                </a:rPr>
                <a:t> &amp; </a:t>
              </a:r>
              <a:r>
                <a:rPr lang="en-US" sz="2000" b="1" dirty="0">
                  <a:solidFill>
                    <a:srgbClr val="141EDE"/>
                  </a:solidFill>
                  <a:hlinkClick r:id="rId5" action="ppaction://hlinksldjump"/>
                </a:rPr>
                <a:t>Well-being</a:t>
              </a:r>
              <a:r>
                <a:rPr lang="en-US" sz="2000" b="1" dirty="0">
                  <a:solidFill>
                    <a:srgbClr val="141EDE"/>
                  </a:solidFill>
                </a:rPr>
                <a:t> </a:t>
              </a:r>
              <a:r>
                <a:rPr lang="en-US" sz="2000" b="1" dirty="0">
                  <a:solidFill>
                    <a:srgbClr val="000000"/>
                  </a:solidFill>
                </a:rPr>
                <a:t>through </a:t>
              </a:r>
              <a:r>
                <a:rPr lang="en-US" sz="2000" b="1" dirty="0">
                  <a:solidFill>
                    <a:schemeClr val="tx1"/>
                  </a:solidFill>
                </a:rPr>
                <a:t>creative practices</a:t>
              </a:r>
              <a:r>
                <a:rPr lang="en-US" sz="2000" dirty="0">
                  <a:solidFill>
                    <a:schemeClr val="tx1"/>
                  </a:solidFill>
                </a:rPr>
                <a:t>, in a lively relationship</a:t>
              </a:r>
              <a:r>
                <a:rPr lang="en-US" sz="2000" dirty="0">
                  <a:solidFill>
                    <a:srgbClr val="000000"/>
                  </a:solidFill>
                </a:rPr>
                <a:t>. </a:t>
              </a:r>
              <a:endParaRPr lang="el-GR" sz="2000" dirty="0">
                <a:solidFill>
                  <a:srgbClr val="FF0000"/>
                </a:solidFill>
              </a:endParaRPr>
            </a:p>
          </p:txBody>
        </p:sp>
        <p:sp>
          <p:nvSpPr>
            <p:cNvPr id="30" name="Στρογγυλεμένο ορθογώνιο 29">
              <a:hlinkClick r:id="" action="ppaction://noaction"/>
            </p:cNvPr>
            <p:cNvSpPr/>
            <p:nvPr/>
          </p:nvSpPr>
          <p:spPr>
            <a:xfrm>
              <a:off x="7307199" y="5337530"/>
              <a:ext cx="2269395" cy="432367"/>
            </a:xfrm>
            <a:prstGeom prst="roundRect">
              <a:avLst/>
            </a:prstGeom>
            <a:solidFill>
              <a:srgbClr val="3FDA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ART’s function</a:t>
              </a:r>
              <a:endParaRPr lang="el-GR" sz="2600" b="1" dirty="0">
                <a:solidFill>
                  <a:schemeClr val="tx1"/>
                </a:solidFill>
              </a:endParaRPr>
            </a:p>
          </p:txBody>
        </p:sp>
        <p:sp>
          <p:nvSpPr>
            <p:cNvPr id="23" name="Ορθογώνιο 22"/>
            <p:cNvSpPr/>
            <p:nvPr/>
          </p:nvSpPr>
          <p:spPr>
            <a:xfrm>
              <a:off x="1405773" y="3413321"/>
              <a:ext cx="10605820" cy="1522186"/>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el-GR" sz="2000" dirty="0">
                  <a:solidFill>
                    <a:srgbClr val="000000"/>
                  </a:solidFill>
                </a:rPr>
                <a:t> </a:t>
              </a:r>
              <a:r>
                <a:rPr lang="el-GR" sz="2000" dirty="0">
                  <a:solidFill>
                    <a:schemeClr val="tx1"/>
                  </a:solidFill>
                </a:rPr>
                <a:t>…</a:t>
              </a:r>
              <a:r>
                <a:rPr lang="en-US" sz="2000" dirty="0">
                  <a:solidFill>
                    <a:schemeClr val="tx1"/>
                  </a:solidFill>
                </a:rPr>
                <a:t>a</a:t>
              </a:r>
              <a:r>
                <a:rPr lang="en-US" altLang="el-GR" sz="2000" dirty="0">
                  <a:solidFill>
                    <a:srgbClr val="000000"/>
                  </a:solidFill>
                </a:rPr>
                <a:t>   </a:t>
              </a:r>
              <a:r>
                <a:rPr lang="en-US" altLang="el-GR" sz="2500" b="1" dirty="0">
                  <a:solidFill>
                    <a:srgbClr val="141EDE"/>
                  </a:solidFill>
                </a:rPr>
                <a:t>v</a:t>
              </a:r>
              <a:r>
                <a:rPr lang="el-GR" altLang="el-GR" sz="2500" b="1" dirty="0" err="1">
                  <a:solidFill>
                    <a:srgbClr val="141EDE"/>
                  </a:solidFill>
                </a:rPr>
                <a:t>ita</a:t>
              </a:r>
              <a:r>
                <a:rPr lang="en-US" altLang="el-GR" sz="2500" b="1" dirty="0">
                  <a:solidFill>
                    <a:srgbClr val="141EDE"/>
                  </a:solidFill>
                </a:rPr>
                <a:t>l  </a:t>
              </a:r>
              <a:r>
                <a:rPr lang="el-GR" altLang="el-GR" sz="2500" b="1" dirty="0">
                  <a:solidFill>
                    <a:srgbClr val="141EDE"/>
                  </a:solidFill>
                </a:rPr>
                <a:t>spacetime</a:t>
              </a:r>
              <a:r>
                <a:rPr lang="en-US" altLang="el-GR" sz="2000" b="1" dirty="0">
                  <a:solidFill>
                    <a:srgbClr val="141EDE"/>
                  </a:solidFill>
                </a:rPr>
                <a:t>   </a:t>
              </a:r>
              <a:r>
                <a:rPr lang="en-US" altLang="el-GR" sz="2000" dirty="0">
                  <a:solidFill>
                    <a:srgbClr val="000000"/>
                  </a:solidFill>
                </a:rPr>
                <a:t>which is </a:t>
              </a:r>
              <a:r>
                <a:rPr lang="en-US" altLang="el-GR" sz="2000" dirty="0">
                  <a:solidFill>
                    <a:schemeClr val="tx1"/>
                  </a:solidFill>
                </a:rPr>
                <a:t>defined</a:t>
              </a:r>
              <a:r>
                <a:rPr lang="en-US" altLang="el-GR" sz="2000" dirty="0">
                  <a:solidFill>
                    <a:srgbClr val="000000"/>
                  </a:solidFill>
                </a:rPr>
                <a:t> and delimited by the procee</a:t>
              </a:r>
              <a:r>
                <a:rPr lang="en-US" altLang="el-GR" sz="2000" dirty="0">
                  <a:solidFill>
                    <a:schemeClr val="tx1"/>
                  </a:solidFill>
                </a:rPr>
                <a:t>d-</a:t>
              </a:r>
              <a:r>
                <a:rPr lang="en-US" altLang="el-GR" sz="2000" dirty="0">
                  <a:solidFill>
                    <a:srgbClr val="000000"/>
                  </a:solidFill>
                </a:rPr>
                <a:t>along artistic process. From this point of </a:t>
              </a:r>
              <a:r>
                <a:rPr lang="en-US" altLang="el-GR" sz="2000" dirty="0">
                  <a:solidFill>
                    <a:schemeClr val="tx1"/>
                  </a:solidFill>
                </a:rPr>
                <a:t>view, it is evident how ART</a:t>
              </a:r>
              <a:r>
                <a:rPr lang="el-GR" altLang="el-GR" sz="2000" dirty="0">
                  <a:solidFill>
                    <a:schemeClr val="tx1"/>
                  </a:solidFill>
                </a:rPr>
                <a:t> </a:t>
              </a:r>
              <a:r>
                <a:rPr lang="en-US" altLang="el-GR" sz="2000" dirty="0">
                  <a:solidFill>
                    <a:schemeClr val="tx1"/>
                  </a:solidFill>
                </a:rPr>
                <a:t>can </a:t>
              </a:r>
              <a:r>
                <a:rPr lang="el-GR" altLang="el-GR" sz="2000" dirty="0">
                  <a:solidFill>
                    <a:schemeClr val="tx1"/>
                  </a:solidFill>
                </a:rPr>
                <a:t>function as a tool </a:t>
              </a:r>
              <a:r>
                <a:rPr lang="el-GR" altLang="el-GR" sz="2000" dirty="0">
                  <a:solidFill>
                    <a:srgbClr val="000000"/>
                  </a:solidFill>
                </a:rPr>
                <a:t>for the promotion of Health and Well</a:t>
              </a:r>
              <a:r>
                <a:rPr lang="en-US" altLang="el-GR" sz="2000" dirty="0">
                  <a:solidFill>
                    <a:srgbClr val="000000"/>
                  </a:solidFill>
                </a:rPr>
                <a:t>-being</a:t>
              </a:r>
              <a:r>
                <a:rPr lang="el-GR" sz="2000" dirty="0">
                  <a:solidFill>
                    <a:srgbClr val="000000"/>
                  </a:solidFill>
                </a:rPr>
                <a:t>, </a:t>
              </a:r>
              <a:r>
                <a:rPr lang="en-US" sz="2000" dirty="0">
                  <a:solidFill>
                    <a:srgbClr val="000000"/>
                  </a:solidFill>
                </a:rPr>
                <a:t>as a</a:t>
              </a:r>
              <a:r>
                <a:rPr lang="el-GR" sz="2000" dirty="0">
                  <a:solidFill>
                    <a:srgbClr val="000000"/>
                  </a:solidFill>
                </a:rPr>
                <a:t> </a:t>
              </a:r>
              <a:r>
                <a:rPr lang="en-US" sz="2000" b="1" dirty="0">
                  <a:solidFill>
                    <a:srgbClr val="0E159A"/>
                  </a:solidFill>
                  <a:hlinkClick r:id="rId6" action="ppaction://hlinksldjump"/>
                </a:rPr>
                <a:t>safe-space</a:t>
              </a:r>
              <a:r>
                <a:rPr lang="en-US" sz="2000" b="1" dirty="0">
                  <a:solidFill>
                    <a:srgbClr val="0E159A"/>
                  </a:solidFill>
                </a:rPr>
                <a:t> </a:t>
              </a:r>
              <a:r>
                <a:rPr lang="en-US" sz="2000" dirty="0">
                  <a:solidFill>
                    <a:srgbClr val="000000"/>
                  </a:solidFill>
                </a:rPr>
                <a:t>allowing personal expression and self reflection.</a:t>
              </a:r>
              <a:r>
                <a:rPr lang="el-GR" sz="2000" dirty="0">
                  <a:solidFill>
                    <a:srgbClr val="000000"/>
                  </a:solidFill>
                </a:rPr>
                <a:t> </a:t>
              </a:r>
              <a:endParaRPr lang="el-GR" sz="900" dirty="0">
                <a:solidFill>
                  <a:schemeClr val="tx1"/>
                </a:solidFill>
              </a:endParaRPr>
            </a:p>
          </p:txBody>
        </p:sp>
        <p:sp>
          <p:nvSpPr>
            <p:cNvPr id="15" name="Ορθογώνιο 14"/>
            <p:cNvSpPr/>
            <p:nvPr/>
          </p:nvSpPr>
          <p:spPr>
            <a:xfrm>
              <a:off x="612705" y="164136"/>
              <a:ext cx="7537382" cy="419856"/>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altLang="el-GR" sz="2000" dirty="0">
                  <a:solidFill>
                    <a:schemeClr val="tx1"/>
                  </a:solidFill>
                </a:rPr>
                <a:t>For the purposes of this </a:t>
              </a:r>
              <a:r>
                <a:rPr lang="en-US" altLang="el-GR" sz="2000" dirty="0">
                  <a:solidFill>
                    <a:schemeClr val="tx1"/>
                  </a:solidFill>
                </a:rPr>
                <a:t>presentation</a:t>
              </a:r>
              <a:r>
                <a:rPr lang="el-GR" altLang="el-GR" sz="2000" dirty="0">
                  <a:solidFill>
                    <a:schemeClr val="tx1"/>
                  </a:solidFill>
                </a:rPr>
                <a:t>, </a:t>
              </a:r>
              <a:r>
                <a:rPr lang="en-US" altLang="el-GR" sz="2000" dirty="0">
                  <a:solidFill>
                    <a:schemeClr val="tx1"/>
                  </a:solidFill>
                </a:rPr>
                <a:t>    </a:t>
              </a:r>
              <a:r>
                <a:rPr lang="el-GR" altLang="el-GR" sz="2000" b="1" dirty="0">
                  <a:solidFill>
                    <a:schemeClr val="tx1"/>
                  </a:solidFill>
                </a:rPr>
                <a:t>ART </a:t>
              </a:r>
              <a:r>
                <a:rPr lang="en-US" altLang="el-GR" sz="2000" b="1" dirty="0">
                  <a:solidFill>
                    <a:schemeClr val="tx1"/>
                  </a:solidFill>
                </a:rPr>
                <a:t>   </a:t>
              </a:r>
              <a:r>
                <a:rPr lang="en-US" altLang="el-GR" sz="2000" dirty="0">
                  <a:solidFill>
                    <a:schemeClr val="tx1"/>
                  </a:solidFill>
                </a:rPr>
                <a:t>is </a:t>
              </a:r>
              <a:r>
                <a:rPr lang="el-GR" altLang="el-GR" sz="2000" dirty="0">
                  <a:solidFill>
                    <a:schemeClr val="tx1"/>
                  </a:solidFill>
                </a:rPr>
                <a:t>defined as:</a:t>
              </a:r>
              <a:endParaRPr lang="el-GR" sz="2000" dirty="0">
                <a:solidFill>
                  <a:schemeClr val="tx1"/>
                </a:solidFill>
              </a:endParaRPr>
            </a:p>
          </p:txBody>
        </p:sp>
        <p:sp>
          <p:nvSpPr>
            <p:cNvPr id="27" name="Rectangle 8"/>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19" name="Εικόνα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70871" y="4077040"/>
              <a:ext cx="883671" cy="1207869"/>
            </a:xfrm>
            <a:prstGeom prst="rect">
              <a:avLst/>
            </a:prstGeom>
          </p:spPr>
        </p:pic>
        <p:sp>
          <p:nvSpPr>
            <p:cNvPr id="16" name="Στρογγυλεμένο ορθογώνιο 15">
              <a:hlinkClick r:id="" action="ppaction://noaction"/>
            </p:cNvPr>
            <p:cNvSpPr/>
            <p:nvPr/>
          </p:nvSpPr>
          <p:spPr>
            <a:xfrm>
              <a:off x="5258756" y="182559"/>
              <a:ext cx="769141" cy="383010"/>
            </a:xfrm>
            <a:prstGeom prst="roundRect">
              <a:avLst/>
            </a:prstGeom>
            <a:solidFill>
              <a:srgbClr val="3FDAFF"/>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ART</a:t>
              </a:r>
              <a:endParaRPr lang="el-GR" sz="2400" b="1" dirty="0">
                <a:solidFill>
                  <a:schemeClr val="tx1"/>
                </a:solidFill>
              </a:endParaRPr>
            </a:p>
          </p:txBody>
        </p:sp>
        <p:pic>
          <p:nvPicPr>
            <p:cNvPr id="21" name="Εικόνα 20" descr="C:\Users\mirmi\Downloads\EU_flag-Erasmus_vect_POS (1).jpg"/>
            <p:cNvPicPr/>
            <p:nvPr/>
          </p:nvPicPr>
          <p:blipFill>
            <a:blip r:embed="rId8"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22" name="Εικόνα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sp>
          <p:nvSpPr>
            <p:cNvPr id="28" name="Στρογγυλεμένο ορθογώνιο 27">
              <a:hlinkClick r:id="rId6" action="ppaction://hlinksldjump"/>
            </p:cNvPr>
            <p:cNvSpPr/>
            <p:nvPr/>
          </p:nvSpPr>
          <p:spPr>
            <a:xfrm>
              <a:off x="1898062" y="3585625"/>
              <a:ext cx="2314722" cy="404527"/>
            </a:xfrm>
            <a:prstGeom prst="roundRect">
              <a:avLst/>
            </a:prstGeom>
            <a:solidFill>
              <a:srgbClr val="FFFF5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sz="2400" b="1" dirty="0">
                  <a:solidFill>
                    <a:schemeClr val="tx1"/>
                  </a:solidFill>
                </a:rPr>
                <a:t>v</a:t>
              </a:r>
              <a:r>
                <a:rPr lang="el-GR" altLang="el-GR" sz="2400" b="1" dirty="0" err="1">
                  <a:solidFill>
                    <a:schemeClr val="tx1"/>
                  </a:solidFill>
                </a:rPr>
                <a:t>ita</a:t>
              </a:r>
              <a:r>
                <a:rPr lang="en-US" altLang="el-GR" sz="2400" b="1" dirty="0">
                  <a:solidFill>
                    <a:schemeClr val="tx1"/>
                  </a:solidFill>
                </a:rPr>
                <a:t>l </a:t>
              </a:r>
              <a:r>
                <a:rPr lang="el-GR" altLang="el-GR" sz="2400" b="1" dirty="0">
                  <a:solidFill>
                    <a:schemeClr val="tx1"/>
                  </a:solidFill>
                </a:rPr>
                <a:t>spacetime</a:t>
              </a:r>
              <a:endParaRPr lang="el-GR" sz="2400" b="1" dirty="0">
                <a:solidFill>
                  <a:schemeClr val="tx1"/>
                </a:solidFill>
              </a:endParaRPr>
            </a:p>
          </p:txBody>
        </p:sp>
        <p:pic>
          <p:nvPicPr>
            <p:cNvPr id="18" name="Εικόνα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437842" y="5150687"/>
              <a:ext cx="634039" cy="963251"/>
            </a:xfrm>
            <a:prstGeom prst="rect">
              <a:avLst/>
            </a:prstGeom>
          </p:spPr>
        </p:pic>
      </p:grpSp>
    </p:spTree>
    <p:extLst>
      <p:ext uri="{BB962C8B-B14F-4D97-AF65-F5344CB8AC3E}">
        <p14:creationId xmlns:p14="http://schemas.microsoft.com/office/powerpoint/2010/main" val="3345608492"/>
      </p:ext>
    </p:extLst>
  </p:cSld>
  <p:clrMapOvr>
    <a:masterClrMapping/>
  </p:clrMapOvr>
  <mc:AlternateContent xmlns:mc="http://schemas.openxmlformats.org/markup-compatibility/2006" xmlns:p14="http://schemas.microsoft.com/office/powerpoint/2010/main">
    <mc:Choice Requires="p14">
      <p:transition p14:dur="10" advClick="0" advTm="15200"/>
    </mc:Choice>
    <mc:Fallback xmlns="">
      <p:transition advClick="0" advTm="15200"/>
    </mc:Fallback>
  </mc:AlternateContent>
  <p:extLst>
    <p:ext uri="{E180D4A7-C9FB-4DFB-919C-405C955672EB}">
      <p14:showEvtLst xmlns:p14="http://schemas.microsoft.com/office/powerpoint/2010/main">
        <p14:playEvt time="506" objId="2"/>
        <p14:playEvt time="9304" objId="3"/>
        <p14:stopEvt time="12419" objId="2"/>
        <p14:playEvt time="28783" objId="4"/>
        <p14:stopEvt time="30049" objId="3"/>
        <p14:playEvt time="41896" objId="5"/>
        <p14:stopEvt time="44378" objId="4"/>
        <p14:playEvt time="64690" objId="6"/>
        <p14:stopEvt time="65140" objId="5"/>
        <p14:stopEvt time="79820" objId="6"/>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pattFill prst="pct60">
          <a:fgClr>
            <a:srgbClr val="FFCF73"/>
          </a:fgClr>
          <a:bgClr>
            <a:schemeClr val="bg1"/>
          </a:bgClr>
        </a:pattFill>
        <a:effectLst/>
      </p:bgPr>
    </p:bg>
    <p:spTree>
      <p:nvGrpSpPr>
        <p:cNvPr id="1" name=""/>
        <p:cNvGrpSpPr/>
        <p:nvPr/>
      </p:nvGrpSpPr>
      <p:grpSpPr>
        <a:xfrm>
          <a:off x="0" y="0"/>
          <a:ext cx="0" cy="0"/>
          <a:chOff x="0" y="0"/>
          <a:chExt cx="0" cy="0"/>
        </a:xfrm>
      </p:grpSpPr>
      <p:grpSp>
        <p:nvGrpSpPr>
          <p:cNvPr id="4" name="Ομάδα 3"/>
          <p:cNvGrpSpPr/>
          <p:nvPr/>
        </p:nvGrpSpPr>
        <p:grpSpPr>
          <a:xfrm>
            <a:off x="-12710" y="106218"/>
            <a:ext cx="12265670" cy="6817707"/>
            <a:chOff x="-12710" y="106218"/>
            <a:chExt cx="12265670" cy="6817707"/>
          </a:xfrm>
        </p:grpSpPr>
        <p:sp>
          <p:nvSpPr>
            <p:cNvPr id="2" name="Ορθογώνιο 1"/>
            <p:cNvSpPr/>
            <p:nvPr/>
          </p:nvSpPr>
          <p:spPr>
            <a:xfrm>
              <a:off x="6242497" y="1383151"/>
              <a:ext cx="5329694" cy="1783289"/>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Participating actively </a:t>
              </a:r>
              <a:r>
                <a:rPr lang="en-US" sz="2000" dirty="0">
                  <a:solidFill>
                    <a:srgbClr val="000000"/>
                  </a:solidFill>
                </a:rPr>
                <a:t>in </a:t>
              </a:r>
              <a:r>
                <a:rPr lang="en-US" sz="2000" dirty="0">
                  <a:solidFill>
                    <a:schemeClr val="tx1"/>
                  </a:solidFill>
                </a:rPr>
                <a:t>ART is </a:t>
              </a:r>
              <a:r>
                <a:rPr lang="en-US" sz="2000" b="1" dirty="0">
                  <a:solidFill>
                    <a:schemeClr val="tx1"/>
                  </a:solidFill>
                </a:rPr>
                <a:t>a practical experience</a:t>
              </a:r>
              <a:r>
                <a:rPr lang="en-US" sz="2000" dirty="0">
                  <a:solidFill>
                    <a:schemeClr val="tx1"/>
                  </a:solidFill>
                </a:rPr>
                <a:t>, i.e. an energetic sequence of steps that supports the creation of an art object, either physical or empirical. </a:t>
              </a:r>
            </a:p>
          </p:txBody>
        </p:sp>
        <p:sp>
          <p:nvSpPr>
            <p:cNvPr id="5" name="Ορθογώνιο 4"/>
            <p:cNvSpPr/>
            <p:nvPr/>
          </p:nvSpPr>
          <p:spPr>
            <a:xfrm>
              <a:off x="388918" y="1798247"/>
              <a:ext cx="5434448" cy="3835575"/>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solidFill>
                </a:rPr>
                <a:t>Every </a:t>
              </a:r>
              <a:r>
                <a:rPr lang="en-US" sz="2000" b="1" u="sng" dirty="0">
                  <a:solidFill>
                    <a:schemeClr val="tx1"/>
                  </a:solidFill>
                </a:rPr>
                <a:t>active artistic process </a:t>
              </a:r>
              <a:r>
                <a:rPr lang="en-US" sz="2000" u="sng" dirty="0">
                  <a:solidFill>
                    <a:schemeClr val="tx1"/>
                  </a:solidFill>
                </a:rPr>
                <a:t>entails some basic elements in constant interaction with each other, from the beginning to the end of the whole experience : </a:t>
              </a:r>
            </a:p>
            <a:p>
              <a:pPr marL="342900" indent="-342900">
                <a:buFont typeface="Arial" panose="020B0604020202020204" pitchFamily="34" charset="0"/>
                <a:buChar char="•"/>
              </a:pPr>
              <a:r>
                <a:rPr lang="en-US" sz="2000" b="1" dirty="0">
                  <a:solidFill>
                    <a:schemeClr val="tx1"/>
                  </a:solidFill>
                </a:rPr>
                <a:t>Inspiration</a:t>
              </a:r>
              <a:r>
                <a:rPr lang="en-US" sz="2000" dirty="0">
                  <a:solidFill>
                    <a:schemeClr val="tx1"/>
                  </a:solidFill>
                </a:rPr>
                <a:t>/</a:t>
              </a:r>
              <a:r>
                <a:rPr lang="en-US" sz="2000" b="1" dirty="0">
                  <a:solidFill>
                    <a:schemeClr val="tx1"/>
                  </a:solidFill>
                </a:rPr>
                <a:t>Idea</a:t>
              </a:r>
            </a:p>
            <a:p>
              <a:pPr marL="342900" indent="-342900">
                <a:buFont typeface="Arial" panose="020B0604020202020204" pitchFamily="34" charset="0"/>
                <a:buChar char="•"/>
              </a:pPr>
              <a:r>
                <a:rPr lang="en-US" sz="2000" b="1" dirty="0">
                  <a:solidFill>
                    <a:schemeClr val="tx1"/>
                  </a:solidFill>
                </a:rPr>
                <a:t>Development </a:t>
              </a:r>
              <a:r>
                <a:rPr lang="en-US" sz="2000" dirty="0">
                  <a:solidFill>
                    <a:schemeClr val="tx1"/>
                  </a:solidFill>
                </a:rPr>
                <a:t>(practical or empirical)</a:t>
              </a:r>
            </a:p>
            <a:p>
              <a:pPr marL="342900" indent="-342900">
                <a:buFont typeface="Arial" panose="020B0604020202020204" pitchFamily="34" charset="0"/>
                <a:buChar char="•"/>
              </a:pPr>
              <a:r>
                <a:rPr lang="en-US" sz="2000" b="1" dirty="0">
                  <a:solidFill>
                    <a:schemeClr val="tx1"/>
                  </a:solidFill>
                </a:rPr>
                <a:t>Creation </a:t>
              </a:r>
              <a:r>
                <a:rPr lang="en-US" sz="2000" dirty="0">
                  <a:solidFill>
                    <a:schemeClr val="tx1"/>
                  </a:solidFill>
                </a:rPr>
                <a:t>(physical or experiential)</a:t>
              </a:r>
            </a:p>
            <a:p>
              <a:pPr marL="342900" indent="-342900">
                <a:buFont typeface="Arial" panose="020B0604020202020204" pitchFamily="34" charset="0"/>
                <a:buChar char="•"/>
              </a:pPr>
              <a:r>
                <a:rPr lang="en-US" sz="2000" b="1" dirty="0">
                  <a:solidFill>
                    <a:schemeClr val="tx1"/>
                  </a:solidFill>
                </a:rPr>
                <a:t>Encouragement of mingling &amp; socializing</a:t>
              </a:r>
            </a:p>
            <a:p>
              <a:pPr marL="342900" indent="-342900">
                <a:buFont typeface="Arial" panose="020B0604020202020204" pitchFamily="34" charset="0"/>
                <a:buChar char="•"/>
              </a:pPr>
              <a:r>
                <a:rPr lang="en-US" sz="2000" b="1" dirty="0">
                  <a:solidFill>
                    <a:schemeClr val="tx1"/>
                  </a:solidFill>
                </a:rPr>
                <a:t>Presentation </a:t>
              </a:r>
              <a:r>
                <a:rPr lang="en-US" sz="2000" dirty="0">
                  <a:solidFill>
                    <a:schemeClr val="tx1"/>
                  </a:solidFill>
                </a:rPr>
                <a:t>(optional)</a:t>
              </a:r>
            </a:p>
            <a:p>
              <a:pPr marL="342900" indent="-342900">
                <a:buFont typeface="Arial" panose="020B0604020202020204" pitchFamily="34" charset="0"/>
                <a:buChar char="•"/>
              </a:pPr>
              <a:r>
                <a:rPr lang="en-US" sz="2000" b="1" dirty="0">
                  <a:solidFill>
                    <a:schemeClr val="tx1"/>
                  </a:solidFill>
                </a:rPr>
                <a:t>Reflection </a:t>
              </a:r>
              <a:r>
                <a:rPr lang="en-US" sz="2000" dirty="0">
                  <a:solidFill>
                    <a:schemeClr val="tx1"/>
                  </a:solidFill>
                </a:rPr>
                <a:t>(optional) (interpretation, emotional response, e.t.c.)</a:t>
              </a:r>
              <a:endParaRPr lang="en-US" sz="2000" b="1" dirty="0">
                <a:solidFill>
                  <a:schemeClr val="tx1"/>
                </a:solidFill>
              </a:endParaRPr>
            </a:p>
          </p:txBody>
        </p:sp>
        <p:pic>
          <p:nvPicPr>
            <p:cNvPr id="6" name="Εικόνα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0390" y="3334769"/>
              <a:ext cx="1007589" cy="889197"/>
            </a:xfrm>
            <a:prstGeom prst="rect">
              <a:avLst/>
            </a:prstGeom>
          </p:spPr>
        </p:pic>
        <p:sp>
          <p:nvSpPr>
            <p:cNvPr id="7" name="Ορθογώνιο 6"/>
            <p:cNvSpPr/>
            <p:nvPr/>
          </p:nvSpPr>
          <p:spPr>
            <a:xfrm>
              <a:off x="491552" y="106218"/>
              <a:ext cx="11335682" cy="1029856"/>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a:solidFill>
                    <a:srgbClr val="141EDE"/>
                  </a:solidFill>
                </a:rPr>
                <a:t>            </a:t>
              </a:r>
              <a:r>
                <a:rPr lang="en-US" sz="2000" dirty="0">
                  <a:solidFill>
                    <a:srgbClr val="141EDE"/>
                  </a:solidFill>
                </a:rPr>
                <a:t>           </a:t>
              </a:r>
              <a:r>
                <a:rPr lang="en-US" sz="2000" b="1" dirty="0">
                  <a:solidFill>
                    <a:srgbClr val="141EDE"/>
                  </a:solidFill>
                </a:rPr>
                <a:t>Artistic process</a:t>
              </a:r>
              <a:r>
                <a:rPr lang="en-US" sz="2000" dirty="0">
                  <a:solidFill>
                    <a:schemeClr val="tx1"/>
                  </a:solidFill>
                </a:rPr>
                <a:t>, involves</a:t>
              </a:r>
              <a:r>
                <a:rPr lang="el-GR" altLang="el-GR" sz="2000" dirty="0">
                  <a:solidFill>
                    <a:schemeClr val="tx1"/>
                  </a:solidFill>
                </a:rPr>
                <a:t> </a:t>
              </a:r>
              <a:r>
                <a:rPr lang="el-GR" altLang="el-GR" sz="2000" b="1" dirty="0">
                  <a:solidFill>
                    <a:srgbClr val="141EDE"/>
                  </a:solidFill>
                </a:rPr>
                <a:t>active participation</a:t>
              </a:r>
              <a:r>
                <a:rPr lang="el-GR" altLang="el-GR" sz="2000" dirty="0">
                  <a:solidFill>
                    <a:schemeClr val="tx1"/>
                  </a:solidFill>
                </a:rPr>
                <a:t>, which is communicated through sensations</a:t>
              </a:r>
              <a:r>
                <a:rPr lang="en-US" altLang="el-GR" sz="2000" dirty="0">
                  <a:solidFill>
                    <a:schemeClr val="tx1"/>
                  </a:solidFill>
                </a:rPr>
                <a:t>, thoughts, emotional and physical activities or responses</a:t>
              </a:r>
              <a:r>
                <a:rPr lang="el-GR" altLang="el-GR" sz="2000" dirty="0">
                  <a:solidFill>
                    <a:schemeClr val="tx1"/>
                  </a:solidFill>
                </a:rPr>
                <a:t>.</a:t>
              </a:r>
              <a:r>
                <a:rPr lang="en-US" sz="2000" dirty="0">
                  <a:solidFill>
                    <a:schemeClr val="tx1"/>
                  </a:solidFill>
                </a:rPr>
                <a:t> </a:t>
              </a:r>
              <a:endParaRPr lang="el-GR" altLang="el-GR" sz="2000" dirty="0">
                <a:solidFill>
                  <a:schemeClr val="tx1"/>
                </a:solidFill>
              </a:endParaRPr>
            </a:p>
          </p:txBody>
        </p:sp>
        <p:sp>
          <p:nvSpPr>
            <p:cNvPr id="8" name="Στρογγυλεμένο ορθογώνιο 7">
              <a:hlinkClick r:id="rId4" action="ppaction://hlinksldjump"/>
            </p:cNvPr>
            <p:cNvSpPr/>
            <p:nvPr/>
          </p:nvSpPr>
          <p:spPr>
            <a:xfrm>
              <a:off x="615377" y="187824"/>
              <a:ext cx="1242966" cy="404527"/>
            </a:xfrm>
            <a:prstGeom prst="roundRect">
              <a:avLst/>
            </a:prstGeom>
            <a:solidFill>
              <a:srgbClr val="FFCE6D"/>
            </a:solidFill>
            <a:ln>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process</a:t>
              </a:r>
              <a:endParaRPr lang="el-GR" sz="2400" b="1" dirty="0">
                <a:solidFill>
                  <a:schemeClr val="tx1"/>
                </a:solidFill>
              </a:endParaRPr>
            </a:p>
          </p:txBody>
        </p:sp>
        <p:pic>
          <p:nvPicPr>
            <p:cNvPr id="9" name="Εικόνα 8" descr="C:\Users\mirmi\Downloads\EU_flag-Erasmus_vect_POS (1).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12710" y="6295996"/>
              <a:ext cx="1984899" cy="566969"/>
            </a:xfrm>
            <a:prstGeom prst="rect">
              <a:avLst/>
            </a:prstGeom>
            <a:noFill/>
            <a:ln>
              <a:noFill/>
            </a:ln>
          </p:spPr>
        </p:pic>
        <p:pic>
          <p:nvPicPr>
            <p:cNvPr id="10" name="Εικόνα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69489" y="6271671"/>
              <a:ext cx="2283471" cy="652254"/>
            </a:xfrm>
            <a:prstGeom prst="rect">
              <a:avLst/>
            </a:prstGeom>
          </p:spPr>
        </p:pic>
        <p:pic>
          <p:nvPicPr>
            <p:cNvPr id="12" name="Εικόνα 11"/>
            <p:cNvPicPr>
              <a:picLocks noChangeAspect="1"/>
            </p:cNvPicPr>
            <p:nvPr/>
          </p:nvPicPr>
          <p:blipFill>
            <a:blip r:embed="rId7" cstate="email">
              <a:extLst>
                <a:ext uri="{BEBA8EAE-BF5A-486C-A8C5-ECC9F3942E4B}">
                  <a14:imgProps xmlns:a14="http://schemas.microsoft.com/office/drawing/2010/main">
                    <a14:imgLayer r:embed="rId8">
                      <a14:imgEffect>
                        <a14:backgroundRemoval t="0" b="100000" l="0" r="100000">
                          <a14:foregroundMark x1="2588" y1="28463" x2="7765" y2="33753"/>
                          <a14:foregroundMark x1="12706" y1="41310" x2="15059" y2="48866"/>
                          <a14:foregroundMark x1="38353" y1="6801" x2="36471" y2="13098"/>
                          <a14:foregroundMark x1="10588" y1="33249" x2="17412" y2="32494"/>
                          <a14:foregroundMark x1="22588" y1="31234" x2="28471" y2="27708"/>
                          <a14:foregroundMark x1="38824" y1="5290" x2="38824" y2="3023"/>
                          <a14:foregroundMark x1="39059" y1="2519" x2="39059" y2="504"/>
                          <a14:foregroundMark x1="39059" y1="12846" x2="39529" y2="13098"/>
                          <a14:foregroundMark x1="39765" y1="14610" x2="40941" y2="16877"/>
                          <a14:foregroundMark x1="41176" y1="17380" x2="42824" y2="19395"/>
                          <a14:foregroundMark x1="43294" y1="19395" x2="46588" y2="20907"/>
                          <a14:foregroundMark x1="47529" y1="21159" x2="53882" y2="18892"/>
                          <a14:foregroundMark x1="56235" y1="18136" x2="60471" y2="13350"/>
                          <a14:foregroundMark x1="60235" y1="15365" x2="59765" y2="16877"/>
                          <a14:foregroundMark x1="59529" y1="18136" x2="59529" y2="18136"/>
                          <a14:foregroundMark x1="59294" y1="19144" x2="59294" y2="19144"/>
                          <a14:foregroundMark x1="59294" y1="20151" x2="59529" y2="23426"/>
                          <a14:foregroundMark x1="59294" y1="23678" x2="60471" y2="26700"/>
                          <a14:foregroundMark x1="60235" y1="26952" x2="64235" y2="29975"/>
                          <a14:foregroundMark x1="65176" y1="29975" x2="74118" y2="29975"/>
                          <a14:foregroundMark x1="77647" y1="28967" x2="92941" y2="23174"/>
                          <a14:foregroundMark x1="89647" y1="25693" x2="84706" y2="29975"/>
                          <a14:foregroundMark x1="82588" y1="32494" x2="84471" y2="29975"/>
                          <a14:foregroundMark x1="79059" y1="35768" x2="82118" y2="32494"/>
                          <a14:foregroundMark x1="74824" y1="41310" x2="77882" y2="37028"/>
                          <a14:foregroundMark x1="73176" y1="43829" x2="74588" y2="40554"/>
                          <a14:foregroundMark x1="71059" y1="48615" x2="72000" y2="45592"/>
                          <a14:foregroundMark x1="70588" y1="54408" x2="70353" y2="49874"/>
                          <a14:foregroundMark x1="72706" y1="60957" x2="70588" y2="54912"/>
                          <a14:foregroundMark x1="77176" y1="66751" x2="73412" y2="60957"/>
                          <a14:foregroundMark x1="70353" y1="50630" x2="71529" y2="46599"/>
                          <a14:foregroundMark x1="62353" y1="75063" x2="63294" y2="71788"/>
                          <a14:foregroundMark x1="63529" y1="83375" x2="62824" y2="81612"/>
                          <a14:foregroundMark x1="64941" y1="87406" x2="64471" y2="84887"/>
                          <a14:foregroundMark x1="35294" y1="76826" x2="32000" y2="78841"/>
                          <a14:foregroundMark x1="49412" y1="76574" x2="53412" y2="78589"/>
                          <a14:foregroundMark x1="12941" y1="57431" x2="15059" y2="54156"/>
                          <a14:foregroundMark x1="8706" y1="60705" x2="11294" y2="58942"/>
                          <a14:foregroundMark x1="2353" y1="64484" x2="5882" y2="62720"/>
                          <a14:foregroundMark x1="16706" y1="66247" x2="12000" y2="63476"/>
                          <a14:foregroundMark x1="21882" y1="72292" x2="20235" y2="68514"/>
                          <a14:foregroundMark x1="23765" y1="82620" x2="23529" y2="78338"/>
                          <a14:foregroundMark x1="37176" y1="75819" x2="35529" y2="76322"/>
                          <a14:foregroundMark x1="42588" y1="73804" x2="42588" y2="66751"/>
                          <a14:foregroundMark x1="27529" y1="55164" x2="27765" y2="49118"/>
                          <a14:foregroundMark x1="22353" y1="92947" x2="23294" y2="86398"/>
                          <a14:foregroundMark x1="19765" y1="98992" x2="20235" y2="97481"/>
                          <a14:foregroundMark x1="37412" y1="79597" x2="38824" y2="80353"/>
                          <a14:foregroundMark x1="37412" y1="81864" x2="38824" y2="82872"/>
                          <a14:foregroundMark x1="38118" y1="86146" x2="39294" y2="86650"/>
                          <a14:foregroundMark x1="39765" y1="83123" x2="42588" y2="83375"/>
                          <a14:foregroundMark x1="43529" y1="83375" x2="50588" y2="83375"/>
                          <a14:foregroundMark x1="48471" y1="80101" x2="46118" y2="80353"/>
                          <a14:foregroundMark x1="40000" y1="80353" x2="42118" y2="80353"/>
                          <a14:foregroundMark x1="41176" y1="78589" x2="41176" y2="78589"/>
                          <a14:foregroundMark x1="43059" y1="77582" x2="44471" y2="91184"/>
                          <a14:foregroundMark x1="44235" y1="78338" x2="48471" y2="78086"/>
                          <a14:foregroundMark x1="45412" y1="81360" x2="49412" y2="81612"/>
                          <a14:foregroundMark x1="39765" y1="85139" x2="48941" y2="84887"/>
                          <a14:foregroundMark x1="39294" y1="88665" x2="49412" y2="87657"/>
                          <a14:foregroundMark x1="69176" y1="95466" x2="67529" y2="91940"/>
                          <a14:foregroundMark x1="28706" y1="27204" x2="32941" y2="23174"/>
                          <a14:foregroundMark x1="34824" y1="22166" x2="54588" y2="26952"/>
                          <a14:foregroundMark x1="37647" y1="13602" x2="36000" y2="26700"/>
                          <a14:foregroundMark x1="17176" y1="38791" x2="36000" y2="22670"/>
                          <a14:foregroundMark x1="20706" y1="54408" x2="11529" y2="34005"/>
                          <a14:foregroundMark x1="15765" y1="64484" x2="28941" y2="41058"/>
                          <a14:foregroundMark x1="21412" y1="35516" x2="31529" y2="36272"/>
                          <a14:foregroundMark x1="59529" y1="38539" x2="58824" y2="21662"/>
                          <a14:foregroundMark x1="52000" y1="20403" x2="56706" y2="24937"/>
                          <a14:foregroundMark x1="61882" y1="47355" x2="81882" y2="28212"/>
                          <a14:foregroundMark x1="58824" y1="27960" x2="72235" y2="44332"/>
                          <a14:foregroundMark x1="88706" y1="25441" x2="80941" y2="30227"/>
                          <a14:foregroundMark x1="76000" y1="37280" x2="72000" y2="44836"/>
                          <a14:foregroundMark x1="72000" y1="39295" x2="74588" y2="40050"/>
                          <a14:foregroundMark x1="71529" y1="42569" x2="75059" y2="39043"/>
                          <a14:foregroundMark x1="16941" y1="49874" x2="23765" y2="74055"/>
                          <a14:foregroundMark x1="24706" y1="49622" x2="30118" y2="79597"/>
                          <a14:foregroundMark x1="24000" y1="87909" x2="28000" y2="77582"/>
                          <a14:foregroundMark x1="8000" y1="62972" x2="16235" y2="58438"/>
                          <a14:foregroundMark x1="36235" y1="75819" x2="31059" y2="67506"/>
                          <a14:foregroundMark x1="52235" y1="77834" x2="61647" y2="66751"/>
                          <a14:foregroundMark x1="63294" y1="46348" x2="64000" y2="63728"/>
                          <a14:foregroundMark x1="68471" y1="42317" x2="68235" y2="62720"/>
                          <a14:foregroundMark x1="73412" y1="63476" x2="68471" y2="59446"/>
                          <a14:foregroundMark x1="70118" y1="48615" x2="69412" y2="51637"/>
                          <a14:foregroundMark x1="70118" y1="50126" x2="70118" y2="50126"/>
                          <a14:foregroundMark x1="70118" y1="49874" x2="70118" y2="49874"/>
                          <a14:foregroundMark x1="70118" y1="49874" x2="70118" y2="49874"/>
                          <a14:foregroundMark x1="53176" y1="75567" x2="63529" y2="86398"/>
                          <a14:foregroundMark x1="57176" y1="71285" x2="62824" y2="83627"/>
                          <a14:backgroundMark x1="39294" y1="6549" x2="39529" y2="1511"/>
                          <a14:backgroundMark x1="36706" y1="11587" x2="37882" y2="7809"/>
                          <a14:backgroundMark x1="36235" y1="12846" x2="36471" y2="12091"/>
                          <a14:backgroundMark x1="74824" y1="42317" x2="75294" y2="41058"/>
                          <a14:backgroundMark x1="73412" y1="41310" x2="74588" y2="39547"/>
                          <a14:backgroundMark x1="75529" y1="41058" x2="76941" y2="39798"/>
                          <a14:backgroundMark x1="72000" y1="47607" x2="72471" y2="45592"/>
                          <a14:backgroundMark x1="71294" y1="49874" x2="71529" y2="47355"/>
                          <a14:backgroundMark x1="73176" y1="44836" x2="74118" y2="43325"/>
                          <a14:backgroundMark x1="69882" y1="50882" x2="70353" y2="49370"/>
                          <a14:backgroundMark x1="70118" y1="49874" x2="70118" y2="49874"/>
                          <a14:backgroundMark x1="70118" y1="49874" x2="70118" y2="49874"/>
                        </a14:backgroundRemoval>
                      </a14:imgEffect>
                    </a14:imgLayer>
                  </a14:imgProps>
                </a:ext>
                <a:ext uri="{28A0092B-C50C-407E-A947-70E740481C1C}">
                  <a14:useLocalDpi xmlns:a14="http://schemas.microsoft.com/office/drawing/2010/main"/>
                </a:ext>
              </a:extLst>
            </a:blip>
            <a:stretch>
              <a:fillRect/>
            </a:stretch>
          </p:blipFill>
          <p:spPr>
            <a:xfrm rot="1341011">
              <a:off x="2540023" y="3030021"/>
              <a:ext cx="425933" cy="397872"/>
            </a:xfrm>
            <a:prstGeom prst="rect">
              <a:avLst/>
            </a:prstGeom>
          </p:spPr>
        </p:pic>
        <p:pic>
          <p:nvPicPr>
            <p:cNvPr id="13" name="Εικόνα 12"/>
            <p:cNvPicPr>
              <a:picLocks noChangeAspect="1"/>
            </p:cNvPicPr>
            <p:nvPr/>
          </p:nvPicPr>
          <p:blipFill>
            <a:blip r:embed="rId9" cstate="email">
              <a:extLst>
                <a:ext uri="{BEBA8EAE-BF5A-486C-A8C5-ECC9F3942E4B}">
                  <a14:imgProps xmlns:a14="http://schemas.microsoft.com/office/drawing/2010/main">
                    <a14:imgLayer r:embed="rId10">
                      <a14:imgEffect>
                        <a14:backgroundRemoval t="0" b="100000" l="0" r="100000">
                          <a14:foregroundMark x1="91036" y1="42912" x2="87395" y2="50958"/>
                          <a14:foregroundMark x1="87115" y1="60920" x2="87115" y2="60920"/>
                          <a14:foregroundMark x1="85994" y1="57471" x2="85994" y2="57471"/>
                        </a14:backgroundRemoval>
                      </a14:imgEffect>
                    </a14:imgLayer>
                  </a14:imgProps>
                </a:ext>
                <a:ext uri="{28A0092B-C50C-407E-A947-70E740481C1C}">
                  <a14:useLocalDpi xmlns:a14="http://schemas.microsoft.com/office/drawing/2010/main"/>
                </a:ext>
              </a:extLst>
            </a:blip>
            <a:stretch>
              <a:fillRect/>
            </a:stretch>
          </p:blipFill>
          <p:spPr>
            <a:xfrm>
              <a:off x="7129469" y="800794"/>
              <a:ext cx="917200" cy="670559"/>
            </a:xfrm>
            <a:prstGeom prst="rect">
              <a:avLst/>
            </a:prstGeom>
          </p:spPr>
        </p:pic>
        <p:sp>
          <p:nvSpPr>
            <p:cNvPr id="3" name="Ορθογώνιο 2"/>
            <p:cNvSpPr/>
            <p:nvPr/>
          </p:nvSpPr>
          <p:spPr>
            <a:xfrm>
              <a:off x="6003963" y="3956581"/>
              <a:ext cx="5927743" cy="2150485"/>
            </a:xfrm>
            <a:prstGeom prst="rect">
              <a:avLst/>
            </a:prstGeom>
            <a:gradFill flip="none" rotWithShape="1">
              <a:gsLst>
                <a:gs pos="0">
                  <a:srgbClr val="66CCFF"/>
                </a:gs>
                <a:gs pos="50000">
                  <a:srgbClr val="00CCFF">
                    <a:tint val="44500"/>
                    <a:satMod val="160000"/>
                  </a:srgbClr>
                </a:gs>
                <a:gs pos="100000">
                  <a:srgbClr val="00CC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A person who actively participates in an artistic process acts as a creator. As the process unfolds, the creator him/herself functions simultaneously as observer/viewer/listener, etc. of his/her own art. Therefore, </a:t>
              </a:r>
              <a:r>
                <a:rPr lang="en-US" sz="2000" b="1" dirty="0">
                  <a:solidFill>
                    <a:schemeClr val="tx1"/>
                  </a:solidFill>
                </a:rPr>
                <a:t>active artistic process turns the creator into the first recipient of his/her own artwork</a:t>
              </a:r>
              <a:r>
                <a:rPr lang="en-US" sz="2000" dirty="0">
                  <a:solidFill>
                    <a:schemeClr val="tx1"/>
                  </a:solidFill>
                </a:rPr>
                <a:t>.</a:t>
              </a:r>
              <a:endParaRPr lang="el-GR" sz="2000" dirty="0">
                <a:solidFill>
                  <a:schemeClr val="tx1"/>
                </a:solidFill>
              </a:endParaRPr>
            </a:p>
          </p:txBody>
        </p:sp>
        <p:pic>
          <p:nvPicPr>
            <p:cNvPr id="11" name="Εικόνα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74066" y="3182434"/>
              <a:ext cx="895424" cy="895424"/>
            </a:xfrm>
            <a:prstGeom prst="rect">
              <a:avLst/>
            </a:prstGeom>
          </p:spPr>
        </p:pic>
      </p:grpSp>
    </p:spTree>
    <p:extLst>
      <p:ext uri="{BB962C8B-B14F-4D97-AF65-F5344CB8AC3E}">
        <p14:creationId xmlns:p14="http://schemas.microsoft.com/office/powerpoint/2010/main" val="1724409560"/>
      </p:ext>
    </p:extLst>
  </p:cSld>
  <p:clrMapOvr>
    <a:masterClrMapping/>
  </p:clrMapOvr>
  <mc:AlternateContent xmlns:mc="http://schemas.openxmlformats.org/markup-compatibility/2006" xmlns:p14="http://schemas.microsoft.com/office/powerpoint/2010/main">
    <mc:Choice Requires="p14">
      <p:transition p14:dur="10" advClick="0" advTm="44050"/>
    </mc:Choice>
    <mc:Fallback xmlns="">
      <p:transition advClick="0" advTm="44050"/>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C42462A18BF2478F13E509FCDE6074" ma:contentTypeVersion="16" ma:contentTypeDescription="Create a new document." ma:contentTypeScope="" ma:versionID="b30dfd18cc9643c3b5f217a58daa71bf">
  <xsd:schema xmlns:xsd="http://www.w3.org/2001/XMLSchema" xmlns:xs="http://www.w3.org/2001/XMLSchema" xmlns:p="http://schemas.microsoft.com/office/2006/metadata/properties" xmlns:ns2="f01fc7e6-09ce-4a9c-a6a2-c16a942602b0" xmlns:ns3="e5c92dfa-0ccf-45f5-86bf-108116f292c5" xmlns:ns4="29d38182-2ba3-434b-9466-3aece3d3aa2e" targetNamespace="http://schemas.microsoft.com/office/2006/metadata/properties" ma:root="true" ma:fieldsID="a8930ebc1511a5024ca5927a0b3b3990" ns2:_="" ns3:_="" ns4:_="">
    <xsd:import namespace="f01fc7e6-09ce-4a9c-a6a2-c16a942602b0"/>
    <xsd:import namespace="e5c92dfa-0ccf-45f5-86bf-108116f292c5"/>
    <xsd:import namespace="29d38182-2ba3-434b-9466-3aece3d3aa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1fc7e6-09ce-4a9c-a6a2-c16a942602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22d91eb-fd3c-4dd4-8d0c-bb647468a1a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c92dfa-0ccf-45f5-86bf-108116f292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d38182-2ba3-434b-9466-3aece3d3aa2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7619503-25bf-4a20-93fc-2606b0a2c693}" ma:internalName="TaxCatchAll" ma:showField="CatchAllData" ma:web="e5c92dfa-0ccf-45f5-86bf-108116f29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359E98-5AEC-4550-AA69-01C5C1F68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1fc7e6-09ce-4a9c-a6a2-c16a942602b0"/>
    <ds:schemaRef ds:uri="e5c92dfa-0ccf-45f5-86bf-108116f292c5"/>
    <ds:schemaRef ds:uri="29d38182-2ba3-434b-9466-3aece3d3aa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69AC4E-8F9C-410E-98DA-94940F7DB6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17036</TotalTime>
  <Words>4917</Words>
  <Application>Microsoft Office PowerPoint</Application>
  <PresentationFormat>Widescreen</PresentationFormat>
  <Paragraphs>454</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Unicode MS</vt:lpstr>
      <vt:lpstr>Calibri</vt:lpstr>
      <vt:lpstr>Calibri Light</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Προαγωγή  Υγείας &amp; Ευεξίας μέσῳ δημιουργικότητας</dc:title>
  <dc:creator>UNIWA</dc:creator>
  <cp:lastModifiedBy>Rosenlöf Anna-Mari</cp:lastModifiedBy>
  <cp:revision>1329</cp:revision>
  <dcterms:created xsi:type="dcterms:W3CDTF">2022-03-17T11:20:33Z</dcterms:created>
  <dcterms:modified xsi:type="dcterms:W3CDTF">2023-08-11T09:52:13Z</dcterms:modified>
  <cp:contentStatus/>
</cp:coreProperties>
</file>