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32"/>
  </p:notesMasterIdLst>
  <p:sldIdLst>
    <p:sldId id="256" r:id="rId6"/>
    <p:sldId id="257" r:id="rId7"/>
    <p:sldId id="258" r:id="rId8"/>
    <p:sldId id="259" r:id="rId9"/>
    <p:sldId id="345" r:id="rId10"/>
    <p:sldId id="343" r:id="rId11"/>
    <p:sldId id="344" r:id="rId12"/>
    <p:sldId id="264" r:id="rId13"/>
    <p:sldId id="265" r:id="rId14"/>
    <p:sldId id="272" r:id="rId15"/>
    <p:sldId id="275" r:id="rId16"/>
    <p:sldId id="276" r:id="rId17"/>
    <p:sldId id="277" r:id="rId18"/>
    <p:sldId id="278" r:id="rId19"/>
    <p:sldId id="283" r:id="rId20"/>
    <p:sldId id="284" r:id="rId21"/>
    <p:sldId id="286" r:id="rId22"/>
    <p:sldId id="287" r:id="rId23"/>
    <p:sldId id="299" r:id="rId24"/>
    <p:sldId id="288" r:id="rId25"/>
    <p:sldId id="289" r:id="rId26"/>
    <p:sldId id="285" r:id="rId27"/>
    <p:sldId id="347" r:id="rId28"/>
    <p:sldId id="300" r:id="rId29"/>
    <p:sldId id="301" r:id="rId30"/>
    <p:sldId id="348"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kWqvPnGlS5ORLz29ce7x0PVnb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en Daf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2755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0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63"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löf Anna-Mari" userId="a0b9cf59-5050-4b47-87a1-f15ffa09add5" providerId="ADAL" clId="{42AB71DA-750D-4A80-97B5-FEB1F60E9C80}"/>
    <pc:docChg chg="undo custSel modSld">
      <pc:chgData name="Rosenlöf Anna-Mari" userId="a0b9cf59-5050-4b47-87a1-f15ffa09add5" providerId="ADAL" clId="{42AB71DA-750D-4A80-97B5-FEB1F60E9C80}" dt="2023-08-11T07:25:27.639" v="9" actId="1076"/>
      <pc:docMkLst>
        <pc:docMk/>
      </pc:docMkLst>
      <pc:sldChg chg="addSp delSp modSp mod">
        <pc:chgData name="Rosenlöf Anna-Mari" userId="a0b9cf59-5050-4b47-87a1-f15ffa09add5" providerId="ADAL" clId="{42AB71DA-750D-4A80-97B5-FEB1F60E9C80}" dt="2023-08-11T07:25:22.606" v="7" actId="1076"/>
        <pc:sldMkLst>
          <pc:docMk/>
          <pc:sldMk cId="0" sldId="256"/>
        </pc:sldMkLst>
        <pc:spChg chg="add del mod">
          <ac:chgData name="Rosenlöf Anna-Mari" userId="a0b9cf59-5050-4b47-87a1-f15ffa09add5" providerId="ADAL" clId="{42AB71DA-750D-4A80-97B5-FEB1F60E9C80}" dt="2023-08-11T07:25:22.606" v="7" actId="1076"/>
          <ac:spMkLst>
            <pc:docMk/>
            <pc:sldMk cId="0" sldId="256"/>
            <ac:spMk id="88" creationId="{00000000-0000-0000-0000-000000000000}"/>
          </ac:spMkLst>
        </pc:spChg>
        <pc:spChg chg="mod">
          <ac:chgData name="Rosenlöf Anna-Mari" userId="a0b9cf59-5050-4b47-87a1-f15ffa09add5" providerId="ADAL" clId="{42AB71DA-750D-4A80-97B5-FEB1F60E9C80}" dt="2023-08-11T07:25:22.079" v="6" actId="1076"/>
          <ac:spMkLst>
            <pc:docMk/>
            <pc:sldMk cId="0" sldId="256"/>
            <ac:spMk id="89" creationId="{00000000-0000-0000-0000-000000000000}"/>
          </ac:spMkLst>
        </pc:spChg>
      </pc:sldChg>
      <pc:sldChg chg="modSp mod">
        <pc:chgData name="Rosenlöf Anna-Mari" userId="a0b9cf59-5050-4b47-87a1-f15ffa09add5" providerId="ADAL" clId="{42AB71DA-750D-4A80-97B5-FEB1F60E9C80}" dt="2023-08-11T07:25:27.639" v="9" actId="1076"/>
        <pc:sldMkLst>
          <pc:docMk/>
          <pc:sldMk cId="0" sldId="257"/>
        </pc:sldMkLst>
        <pc:spChg chg="mod">
          <ac:chgData name="Rosenlöf Anna-Mari" userId="a0b9cf59-5050-4b47-87a1-f15ffa09add5" providerId="ADAL" clId="{42AB71DA-750D-4A80-97B5-FEB1F60E9C80}" dt="2023-08-11T07:25:27.639" v="9" actId="1076"/>
          <ac:spMkLst>
            <pc:docMk/>
            <pc:sldMk cId="0" sldId="257"/>
            <ac:spMk id="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9" name="Google Shape;3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6" name="Google Shape;4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1" name="Google Shape;5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6" name="Google Shape;44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9" name="Google Shape;4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6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8" name="Google Shape;5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4" name="Google Shape;5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64" name="Google Shape;56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83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8D5BC9C-BBC0-0F49-AEE5-5D36D20FA5D9}"/>
              </a:ext>
            </a:extLst>
          </p:cNvPr>
          <p:cNvSpPr>
            <a:spLocks noGrp="1"/>
          </p:cNvSpPr>
          <p:nvPr>
            <p:ph type="dt" sz="half" idx="10"/>
          </p:nvPr>
        </p:nvSpPr>
        <p:spPr/>
        <p:txBody>
          <a:bodyPr/>
          <a:lstStyle>
            <a:lvl1pPr>
              <a:defRPr/>
            </a:lvl1pPr>
          </a:lstStyle>
          <a:p>
            <a:pPr>
              <a:defRPr/>
            </a:pPr>
            <a:fld id="{B3E9D212-E5C3-40CD-B1FA-2FF935B996DB}"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92D0935F-30D6-E210-2984-06405E44A764}"/>
              </a:ext>
            </a:extLst>
          </p:cNvPr>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08BEC176-419A-43BD-F49B-5B689366910B}"/>
              </a:ext>
            </a:extLst>
          </p:cNvPr>
          <p:cNvSpPr>
            <a:spLocks noGrp="1"/>
          </p:cNvSpPr>
          <p:nvPr>
            <p:ph type="sldNum" sz="quarter" idx="12"/>
          </p:nvPr>
        </p:nvSpPr>
        <p:spPr/>
        <p:txBody>
          <a:bodyPr/>
          <a:lstStyle>
            <a:lvl1pPr>
              <a:defRPr/>
            </a:lvl1pPr>
          </a:lstStyle>
          <a:p>
            <a:pPr>
              <a:defRPr/>
            </a:pPr>
            <a:fld id="{3147BC97-6C30-4014-969D-2660F815917F}" type="slidenum">
              <a:rPr lang="el-GR" altLang="el-GR"/>
              <a:pPr>
                <a:defRPr/>
              </a:pPr>
              <a:t>‹#›</a:t>
            </a:fld>
            <a:endParaRPr lang="el-GR" altLang="el-GR" dirty="0"/>
          </a:p>
        </p:txBody>
      </p:sp>
    </p:spTree>
    <p:extLst>
      <p:ext uri="{BB962C8B-B14F-4D97-AF65-F5344CB8AC3E}">
        <p14:creationId xmlns:p14="http://schemas.microsoft.com/office/powerpoint/2010/main" val="366971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806D758B-4112-6A7E-8C35-2E4514C8194F}"/>
              </a:ext>
            </a:extLst>
          </p:cNvPr>
          <p:cNvSpPr>
            <a:spLocks noGrp="1"/>
          </p:cNvSpPr>
          <p:nvPr>
            <p:ph type="dt" sz="half" idx="10"/>
          </p:nvPr>
        </p:nvSpPr>
        <p:spPr/>
        <p:txBody>
          <a:bodyPr/>
          <a:lstStyle>
            <a:lvl1pPr>
              <a:defRPr/>
            </a:lvl1pPr>
          </a:lstStyle>
          <a:p>
            <a:pPr>
              <a:defRPr/>
            </a:pPr>
            <a:fld id="{97769156-638F-4D3E-BE64-CBE74AB71CFE}"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FB233380-4650-8767-587D-E28D0FE66396}"/>
              </a:ext>
            </a:extLst>
          </p:cNvPr>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A3F5B8BF-7917-F891-3461-94147C9C7FF2}"/>
              </a:ext>
            </a:extLst>
          </p:cNvPr>
          <p:cNvSpPr>
            <a:spLocks noGrp="1"/>
          </p:cNvSpPr>
          <p:nvPr>
            <p:ph type="sldNum" sz="quarter" idx="12"/>
          </p:nvPr>
        </p:nvSpPr>
        <p:spPr/>
        <p:txBody>
          <a:bodyPr/>
          <a:lstStyle>
            <a:lvl1pPr>
              <a:defRPr/>
            </a:lvl1pPr>
          </a:lstStyle>
          <a:p>
            <a:pPr>
              <a:defRPr/>
            </a:pPr>
            <a:fld id="{B8D572EE-633F-48B5-AB15-80D5305E3D3F}" type="slidenum">
              <a:rPr lang="el-GR" altLang="el-GR"/>
              <a:pPr>
                <a:defRPr/>
              </a:pPr>
              <a:t>‹#›</a:t>
            </a:fld>
            <a:endParaRPr lang="el-GR" altLang="el-GR" dirty="0"/>
          </a:p>
        </p:txBody>
      </p:sp>
    </p:spTree>
    <p:extLst>
      <p:ext uri="{BB962C8B-B14F-4D97-AF65-F5344CB8AC3E}">
        <p14:creationId xmlns:p14="http://schemas.microsoft.com/office/powerpoint/2010/main" val="369864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F352C701-DD0B-D362-3DAF-7C23F696B1ED}"/>
              </a:ext>
            </a:extLst>
          </p:cNvPr>
          <p:cNvSpPr>
            <a:spLocks noGrp="1"/>
          </p:cNvSpPr>
          <p:nvPr>
            <p:ph type="dt" sz="half" idx="10"/>
          </p:nvPr>
        </p:nvSpPr>
        <p:spPr/>
        <p:txBody>
          <a:bodyPr/>
          <a:lstStyle>
            <a:lvl1pPr>
              <a:defRPr/>
            </a:lvl1pPr>
          </a:lstStyle>
          <a:p>
            <a:pPr>
              <a:defRPr/>
            </a:pPr>
            <a:fld id="{0783DE6A-E35E-4D98-9764-02B95C35A503}"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EE3F36E2-5859-4009-D739-199C2D577745}"/>
              </a:ext>
            </a:extLst>
          </p:cNvPr>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FBABD994-FAE0-A6C8-BECC-AF4EAD6A9E8C}"/>
              </a:ext>
            </a:extLst>
          </p:cNvPr>
          <p:cNvSpPr>
            <a:spLocks noGrp="1"/>
          </p:cNvSpPr>
          <p:nvPr>
            <p:ph type="sldNum" sz="quarter" idx="12"/>
          </p:nvPr>
        </p:nvSpPr>
        <p:spPr/>
        <p:txBody>
          <a:bodyPr/>
          <a:lstStyle>
            <a:lvl1pPr>
              <a:defRPr/>
            </a:lvl1pPr>
          </a:lstStyle>
          <a:p>
            <a:pPr>
              <a:defRPr/>
            </a:pPr>
            <a:fld id="{F3443ABE-3582-4173-B3CF-2E80E03B3D0A}" type="slidenum">
              <a:rPr lang="el-GR" altLang="el-GR"/>
              <a:pPr>
                <a:defRPr/>
              </a:pPr>
              <a:t>‹#›</a:t>
            </a:fld>
            <a:endParaRPr lang="el-GR" altLang="el-GR" dirty="0"/>
          </a:p>
        </p:txBody>
      </p:sp>
    </p:spTree>
    <p:extLst>
      <p:ext uri="{BB962C8B-B14F-4D97-AF65-F5344CB8AC3E}">
        <p14:creationId xmlns:p14="http://schemas.microsoft.com/office/powerpoint/2010/main" val="334698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a:extLst>
              <a:ext uri="{FF2B5EF4-FFF2-40B4-BE49-F238E27FC236}">
                <a16:creationId xmlns:a16="http://schemas.microsoft.com/office/drawing/2014/main" id="{7D00445E-BB58-C1B2-1F49-9FDD6DFA9D1D}"/>
              </a:ext>
            </a:extLst>
          </p:cNvPr>
          <p:cNvSpPr>
            <a:spLocks noGrp="1"/>
          </p:cNvSpPr>
          <p:nvPr>
            <p:ph type="dt" sz="half" idx="10"/>
          </p:nvPr>
        </p:nvSpPr>
        <p:spPr/>
        <p:txBody>
          <a:bodyPr/>
          <a:lstStyle>
            <a:lvl1pPr>
              <a:defRPr/>
            </a:lvl1pPr>
          </a:lstStyle>
          <a:p>
            <a:pPr>
              <a:defRPr/>
            </a:pPr>
            <a:fld id="{6130282C-6935-4B62-948E-3A680420BCA5}" type="datetimeFigureOut">
              <a:rPr lang="el-GR"/>
              <a:pPr>
                <a:defRPr/>
              </a:pPr>
              <a:t>11/8/2023</a:t>
            </a:fld>
            <a:endParaRPr lang="el-GR" dirty="0"/>
          </a:p>
        </p:txBody>
      </p:sp>
      <p:sp>
        <p:nvSpPr>
          <p:cNvPr id="6" name="Θέση υποσέλιδου 4">
            <a:extLst>
              <a:ext uri="{FF2B5EF4-FFF2-40B4-BE49-F238E27FC236}">
                <a16:creationId xmlns:a16="http://schemas.microsoft.com/office/drawing/2014/main" id="{3B8EB961-87FE-26A7-3CFF-CCCC8F76CB7C}"/>
              </a:ext>
            </a:extLst>
          </p:cNvPr>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5">
            <a:extLst>
              <a:ext uri="{FF2B5EF4-FFF2-40B4-BE49-F238E27FC236}">
                <a16:creationId xmlns:a16="http://schemas.microsoft.com/office/drawing/2014/main" id="{80654EC8-5DAA-B84F-0247-54CCDA17B049}"/>
              </a:ext>
            </a:extLst>
          </p:cNvPr>
          <p:cNvSpPr>
            <a:spLocks noGrp="1"/>
          </p:cNvSpPr>
          <p:nvPr>
            <p:ph type="sldNum" sz="quarter" idx="12"/>
          </p:nvPr>
        </p:nvSpPr>
        <p:spPr/>
        <p:txBody>
          <a:bodyPr/>
          <a:lstStyle>
            <a:lvl1pPr>
              <a:defRPr/>
            </a:lvl1pPr>
          </a:lstStyle>
          <a:p>
            <a:pPr>
              <a:defRPr/>
            </a:pPr>
            <a:fld id="{E913CFA7-F55D-446A-856F-722B7A7F194C}" type="slidenum">
              <a:rPr lang="el-GR" altLang="el-GR"/>
              <a:pPr>
                <a:defRPr/>
              </a:pPr>
              <a:t>‹#›</a:t>
            </a:fld>
            <a:endParaRPr lang="el-GR" altLang="el-GR" dirty="0"/>
          </a:p>
        </p:txBody>
      </p:sp>
    </p:spTree>
    <p:extLst>
      <p:ext uri="{BB962C8B-B14F-4D97-AF65-F5344CB8AC3E}">
        <p14:creationId xmlns:p14="http://schemas.microsoft.com/office/powerpoint/2010/main" val="372866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a:extLst>
              <a:ext uri="{FF2B5EF4-FFF2-40B4-BE49-F238E27FC236}">
                <a16:creationId xmlns:a16="http://schemas.microsoft.com/office/drawing/2014/main" id="{5E4414DB-7248-DF28-DFA5-B65663876701}"/>
              </a:ext>
            </a:extLst>
          </p:cNvPr>
          <p:cNvSpPr>
            <a:spLocks noGrp="1"/>
          </p:cNvSpPr>
          <p:nvPr>
            <p:ph type="dt" sz="half" idx="10"/>
          </p:nvPr>
        </p:nvSpPr>
        <p:spPr/>
        <p:txBody>
          <a:bodyPr/>
          <a:lstStyle>
            <a:lvl1pPr>
              <a:defRPr/>
            </a:lvl1pPr>
          </a:lstStyle>
          <a:p>
            <a:pPr>
              <a:defRPr/>
            </a:pPr>
            <a:fld id="{8BBFED2A-59F9-4622-B103-FDE27A4D5757}" type="datetimeFigureOut">
              <a:rPr lang="el-GR"/>
              <a:pPr>
                <a:defRPr/>
              </a:pPr>
              <a:t>11/8/2023</a:t>
            </a:fld>
            <a:endParaRPr lang="el-GR" dirty="0"/>
          </a:p>
        </p:txBody>
      </p:sp>
      <p:sp>
        <p:nvSpPr>
          <p:cNvPr id="8" name="Θέση υποσέλιδου 4">
            <a:extLst>
              <a:ext uri="{FF2B5EF4-FFF2-40B4-BE49-F238E27FC236}">
                <a16:creationId xmlns:a16="http://schemas.microsoft.com/office/drawing/2014/main" id="{406BD41C-6243-0E3A-DB4D-168B26E1497B}"/>
              </a:ext>
            </a:extLst>
          </p:cNvPr>
          <p:cNvSpPr>
            <a:spLocks noGrp="1"/>
          </p:cNvSpPr>
          <p:nvPr>
            <p:ph type="ftr" sz="quarter" idx="11"/>
          </p:nvPr>
        </p:nvSpPr>
        <p:spPr/>
        <p:txBody>
          <a:bodyPr/>
          <a:lstStyle>
            <a:lvl1pPr>
              <a:defRPr/>
            </a:lvl1pPr>
          </a:lstStyle>
          <a:p>
            <a:pPr>
              <a:defRPr/>
            </a:pPr>
            <a:endParaRPr lang="el-GR" dirty="0"/>
          </a:p>
        </p:txBody>
      </p:sp>
      <p:sp>
        <p:nvSpPr>
          <p:cNvPr id="9" name="Θέση αριθμού διαφάνειας 5">
            <a:extLst>
              <a:ext uri="{FF2B5EF4-FFF2-40B4-BE49-F238E27FC236}">
                <a16:creationId xmlns:a16="http://schemas.microsoft.com/office/drawing/2014/main" id="{69C7FA1F-237E-E001-6D79-2C3FF538679B}"/>
              </a:ext>
            </a:extLst>
          </p:cNvPr>
          <p:cNvSpPr>
            <a:spLocks noGrp="1"/>
          </p:cNvSpPr>
          <p:nvPr>
            <p:ph type="sldNum" sz="quarter" idx="12"/>
          </p:nvPr>
        </p:nvSpPr>
        <p:spPr/>
        <p:txBody>
          <a:bodyPr/>
          <a:lstStyle>
            <a:lvl1pPr>
              <a:defRPr/>
            </a:lvl1pPr>
          </a:lstStyle>
          <a:p>
            <a:pPr>
              <a:defRPr/>
            </a:pPr>
            <a:fld id="{C0E40688-D7AE-4893-B2D7-96A42FF2B437}" type="slidenum">
              <a:rPr lang="el-GR" altLang="el-GR"/>
              <a:pPr>
                <a:defRPr/>
              </a:pPr>
              <a:t>‹#›</a:t>
            </a:fld>
            <a:endParaRPr lang="el-GR" altLang="el-GR" dirty="0"/>
          </a:p>
        </p:txBody>
      </p:sp>
    </p:spTree>
    <p:extLst>
      <p:ext uri="{BB962C8B-B14F-4D97-AF65-F5344CB8AC3E}">
        <p14:creationId xmlns:p14="http://schemas.microsoft.com/office/powerpoint/2010/main" val="12038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3">
            <a:extLst>
              <a:ext uri="{FF2B5EF4-FFF2-40B4-BE49-F238E27FC236}">
                <a16:creationId xmlns:a16="http://schemas.microsoft.com/office/drawing/2014/main" id="{2F21B40F-3210-A958-818E-787349056296}"/>
              </a:ext>
            </a:extLst>
          </p:cNvPr>
          <p:cNvSpPr>
            <a:spLocks noGrp="1"/>
          </p:cNvSpPr>
          <p:nvPr>
            <p:ph type="dt" sz="half" idx="10"/>
          </p:nvPr>
        </p:nvSpPr>
        <p:spPr/>
        <p:txBody>
          <a:bodyPr/>
          <a:lstStyle>
            <a:lvl1pPr>
              <a:defRPr/>
            </a:lvl1pPr>
          </a:lstStyle>
          <a:p>
            <a:pPr>
              <a:defRPr/>
            </a:pPr>
            <a:fld id="{DDCF25AC-D59E-4EFF-87EF-891145354D58}" type="datetimeFigureOut">
              <a:rPr lang="el-GR"/>
              <a:pPr>
                <a:defRPr/>
              </a:pPr>
              <a:t>11/8/2023</a:t>
            </a:fld>
            <a:endParaRPr lang="el-GR" dirty="0"/>
          </a:p>
        </p:txBody>
      </p:sp>
      <p:sp>
        <p:nvSpPr>
          <p:cNvPr id="4" name="Θέση υποσέλιδου 4">
            <a:extLst>
              <a:ext uri="{FF2B5EF4-FFF2-40B4-BE49-F238E27FC236}">
                <a16:creationId xmlns:a16="http://schemas.microsoft.com/office/drawing/2014/main" id="{576ECAC7-AA70-655F-4286-8B53979DC62A}"/>
              </a:ext>
            </a:extLst>
          </p:cNvPr>
          <p:cNvSpPr>
            <a:spLocks noGrp="1"/>
          </p:cNvSpPr>
          <p:nvPr>
            <p:ph type="ftr" sz="quarter" idx="11"/>
          </p:nvPr>
        </p:nvSpPr>
        <p:spPr/>
        <p:txBody>
          <a:bodyPr/>
          <a:lstStyle>
            <a:lvl1pPr>
              <a:defRPr/>
            </a:lvl1pPr>
          </a:lstStyle>
          <a:p>
            <a:pPr>
              <a:defRPr/>
            </a:pPr>
            <a:endParaRPr lang="el-GR" dirty="0"/>
          </a:p>
        </p:txBody>
      </p:sp>
      <p:sp>
        <p:nvSpPr>
          <p:cNvPr id="5" name="Θέση αριθμού διαφάνειας 5">
            <a:extLst>
              <a:ext uri="{FF2B5EF4-FFF2-40B4-BE49-F238E27FC236}">
                <a16:creationId xmlns:a16="http://schemas.microsoft.com/office/drawing/2014/main" id="{5572EF85-78C2-BA21-310C-8BB82F70553E}"/>
              </a:ext>
            </a:extLst>
          </p:cNvPr>
          <p:cNvSpPr>
            <a:spLocks noGrp="1"/>
          </p:cNvSpPr>
          <p:nvPr>
            <p:ph type="sldNum" sz="quarter" idx="12"/>
          </p:nvPr>
        </p:nvSpPr>
        <p:spPr/>
        <p:txBody>
          <a:bodyPr/>
          <a:lstStyle>
            <a:lvl1pPr>
              <a:defRPr/>
            </a:lvl1pPr>
          </a:lstStyle>
          <a:p>
            <a:pPr>
              <a:defRPr/>
            </a:pPr>
            <a:fld id="{4D5E048C-C25E-4A4C-8CAD-A088BA2D15C4}" type="slidenum">
              <a:rPr lang="el-GR" altLang="el-GR"/>
              <a:pPr>
                <a:defRPr/>
              </a:pPr>
              <a:t>‹#›</a:t>
            </a:fld>
            <a:endParaRPr lang="el-GR" altLang="el-GR" dirty="0"/>
          </a:p>
        </p:txBody>
      </p:sp>
    </p:spTree>
    <p:extLst>
      <p:ext uri="{BB962C8B-B14F-4D97-AF65-F5344CB8AC3E}">
        <p14:creationId xmlns:p14="http://schemas.microsoft.com/office/powerpoint/2010/main" val="126184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CB3A911B-B476-E7DC-30A3-E0159CF5B6AC}"/>
              </a:ext>
            </a:extLst>
          </p:cNvPr>
          <p:cNvSpPr>
            <a:spLocks noGrp="1"/>
          </p:cNvSpPr>
          <p:nvPr>
            <p:ph type="dt" sz="half" idx="10"/>
          </p:nvPr>
        </p:nvSpPr>
        <p:spPr/>
        <p:txBody>
          <a:bodyPr/>
          <a:lstStyle>
            <a:lvl1pPr>
              <a:defRPr/>
            </a:lvl1pPr>
          </a:lstStyle>
          <a:p>
            <a:pPr>
              <a:defRPr/>
            </a:pPr>
            <a:fld id="{37CD58AF-83CA-4109-83C7-7F2703ABF1D5}" type="datetimeFigureOut">
              <a:rPr lang="el-GR"/>
              <a:pPr>
                <a:defRPr/>
              </a:pPr>
              <a:t>11/8/2023</a:t>
            </a:fld>
            <a:endParaRPr lang="el-GR" dirty="0"/>
          </a:p>
        </p:txBody>
      </p:sp>
      <p:sp>
        <p:nvSpPr>
          <p:cNvPr id="3" name="Θέση υποσέλιδου 4">
            <a:extLst>
              <a:ext uri="{FF2B5EF4-FFF2-40B4-BE49-F238E27FC236}">
                <a16:creationId xmlns:a16="http://schemas.microsoft.com/office/drawing/2014/main" id="{E3224E68-6EA0-52C8-EAA6-315AA9B71E8D}"/>
              </a:ext>
            </a:extLst>
          </p:cNvPr>
          <p:cNvSpPr>
            <a:spLocks noGrp="1"/>
          </p:cNvSpPr>
          <p:nvPr>
            <p:ph type="ftr" sz="quarter" idx="11"/>
          </p:nvPr>
        </p:nvSpPr>
        <p:spPr/>
        <p:txBody>
          <a:bodyPr/>
          <a:lstStyle>
            <a:lvl1pPr>
              <a:defRPr/>
            </a:lvl1pPr>
          </a:lstStyle>
          <a:p>
            <a:pPr>
              <a:defRPr/>
            </a:pPr>
            <a:endParaRPr lang="el-GR" dirty="0"/>
          </a:p>
        </p:txBody>
      </p:sp>
      <p:sp>
        <p:nvSpPr>
          <p:cNvPr id="4" name="Θέση αριθμού διαφάνειας 5">
            <a:extLst>
              <a:ext uri="{FF2B5EF4-FFF2-40B4-BE49-F238E27FC236}">
                <a16:creationId xmlns:a16="http://schemas.microsoft.com/office/drawing/2014/main" id="{8E1C3C7C-3DF1-95D7-B360-F836BCCDD005}"/>
              </a:ext>
            </a:extLst>
          </p:cNvPr>
          <p:cNvSpPr>
            <a:spLocks noGrp="1"/>
          </p:cNvSpPr>
          <p:nvPr>
            <p:ph type="sldNum" sz="quarter" idx="12"/>
          </p:nvPr>
        </p:nvSpPr>
        <p:spPr/>
        <p:txBody>
          <a:bodyPr/>
          <a:lstStyle>
            <a:lvl1pPr>
              <a:defRPr/>
            </a:lvl1pPr>
          </a:lstStyle>
          <a:p>
            <a:pPr>
              <a:defRPr/>
            </a:pPr>
            <a:fld id="{2AE93AFD-8FB4-4203-B1B1-11EBBCF9C0DC}" type="slidenum">
              <a:rPr lang="el-GR" altLang="el-GR"/>
              <a:pPr>
                <a:defRPr/>
              </a:pPr>
              <a:t>‹#›</a:t>
            </a:fld>
            <a:endParaRPr lang="el-GR" altLang="el-GR" dirty="0"/>
          </a:p>
        </p:txBody>
      </p:sp>
    </p:spTree>
    <p:extLst>
      <p:ext uri="{BB962C8B-B14F-4D97-AF65-F5344CB8AC3E}">
        <p14:creationId xmlns:p14="http://schemas.microsoft.com/office/powerpoint/2010/main" val="373896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3">
            <a:extLst>
              <a:ext uri="{FF2B5EF4-FFF2-40B4-BE49-F238E27FC236}">
                <a16:creationId xmlns:a16="http://schemas.microsoft.com/office/drawing/2014/main" id="{4F507A10-722A-E2E1-72E8-3B136F18AC61}"/>
              </a:ext>
            </a:extLst>
          </p:cNvPr>
          <p:cNvSpPr>
            <a:spLocks noGrp="1"/>
          </p:cNvSpPr>
          <p:nvPr>
            <p:ph type="dt" sz="half" idx="10"/>
          </p:nvPr>
        </p:nvSpPr>
        <p:spPr/>
        <p:txBody>
          <a:bodyPr/>
          <a:lstStyle>
            <a:lvl1pPr>
              <a:defRPr/>
            </a:lvl1pPr>
          </a:lstStyle>
          <a:p>
            <a:pPr>
              <a:defRPr/>
            </a:pPr>
            <a:fld id="{294C83BD-C28B-47A1-9EC0-54B8C51689FD}" type="datetimeFigureOut">
              <a:rPr lang="el-GR"/>
              <a:pPr>
                <a:defRPr/>
              </a:pPr>
              <a:t>11/8/2023</a:t>
            </a:fld>
            <a:endParaRPr lang="el-GR" dirty="0"/>
          </a:p>
        </p:txBody>
      </p:sp>
      <p:sp>
        <p:nvSpPr>
          <p:cNvPr id="6" name="Θέση υποσέλιδου 4">
            <a:extLst>
              <a:ext uri="{FF2B5EF4-FFF2-40B4-BE49-F238E27FC236}">
                <a16:creationId xmlns:a16="http://schemas.microsoft.com/office/drawing/2014/main" id="{DC8D8DFE-C30B-91B5-0CEE-6EEA5D1B90F6}"/>
              </a:ext>
            </a:extLst>
          </p:cNvPr>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5">
            <a:extLst>
              <a:ext uri="{FF2B5EF4-FFF2-40B4-BE49-F238E27FC236}">
                <a16:creationId xmlns:a16="http://schemas.microsoft.com/office/drawing/2014/main" id="{C7D1857C-B7B1-74CC-7359-39D202916285}"/>
              </a:ext>
            </a:extLst>
          </p:cNvPr>
          <p:cNvSpPr>
            <a:spLocks noGrp="1"/>
          </p:cNvSpPr>
          <p:nvPr>
            <p:ph type="sldNum" sz="quarter" idx="12"/>
          </p:nvPr>
        </p:nvSpPr>
        <p:spPr/>
        <p:txBody>
          <a:bodyPr/>
          <a:lstStyle>
            <a:lvl1pPr>
              <a:defRPr/>
            </a:lvl1pPr>
          </a:lstStyle>
          <a:p>
            <a:pPr>
              <a:defRPr/>
            </a:pPr>
            <a:fld id="{BB70600A-CBB4-4973-9B2E-16C4297768AF}" type="slidenum">
              <a:rPr lang="el-GR" altLang="el-GR"/>
              <a:pPr>
                <a:defRPr/>
              </a:pPr>
              <a:t>‹#›</a:t>
            </a:fld>
            <a:endParaRPr lang="el-GR" altLang="el-GR" dirty="0"/>
          </a:p>
        </p:txBody>
      </p:sp>
    </p:spTree>
    <p:extLst>
      <p:ext uri="{BB962C8B-B14F-4D97-AF65-F5344CB8AC3E}">
        <p14:creationId xmlns:p14="http://schemas.microsoft.com/office/powerpoint/2010/main" val="27387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3">
            <a:extLst>
              <a:ext uri="{FF2B5EF4-FFF2-40B4-BE49-F238E27FC236}">
                <a16:creationId xmlns:a16="http://schemas.microsoft.com/office/drawing/2014/main" id="{E2800FAF-C252-6D8E-F871-93D38E7909CF}"/>
              </a:ext>
            </a:extLst>
          </p:cNvPr>
          <p:cNvSpPr>
            <a:spLocks noGrp="1"/>
          </p:cNvSpPr>
          <p:nvPr>
            <p:ph type="dt" sz="half" idx="10"/>
          </p:nvPr>
        </p:nvSpPr>
        <p:spPr/>
        <p:txBody>
          <a:bodyPr/>
          <a:lstStyle>
            <a:lvl1pPr>
              <a:defRPr/>
            </a:lvl1pPr>
          </a:lstStyle>
          <a:p>
            <a:pPr>
              <a:defRPr/>
            </a:pPr>
            <a:fld id="{66031AC9-DA35-4FDC-8D7A-E19CD9367CB9}" type="datetimeFigureOut">
              <a:rPr lang="el-GR"/>
              <a:pPr>
                <a:defRPr/>
              </a:pPr>
              <a:t>11/8/2023</a:t>
            </a:fld>
            <a:endParaRPr lang="el-GR" dirty="0"/>
          </a:p>
        </p:txBody>
      </p:sp>
      <p:sp>
        <p:nvSpPr>
          <p:cNvPr id="6" name="Θέση υποσέλιδου 4">
            <a:extLst>
              <a:ext uri="{FF2B5EF4-FFF2-40B4-BE49-F238E27FC236}">
                <a16:creationId xmlns:a16="http://schemas.microsoft.com/office/drawing/2014/main" id="{7745F6E7-5117-7743-EBB7-F267D4352860}"/>
              </a:ext>
            </a:extLst>
          </p:cNvPr>
          <p:cNvSpPr>
            <a:spLocks noGrp="1"/>
          </p:cNvSpPr>
          <p:nvPr>
            <p:ph type="ftr" sz="quarter" idx="11"/>
          </p:nvPr>
        </p:nvSpPr>
        <p:spPr/>
        <p:txBody>
          <a:bodyPr/>
          <a:lstStyle>
            <a:lvl1pPr>
              <a:defRPr/>
            </a:lvl1pPr>
          </a:lstStyle>
          <a:p>
            <a:pPr>
              <a:defRPr/>
            </a:pPr>
            <a:endParaRPr lang="el-GR" dirty="0"/>
          </a:p>
        </p:txBody>
      </p:sp>
      <p:sp>
        <p:nvSpPr>
          <p:cNvPr id="7" name="Θέση αριθμού διαφάνειας 5">
            <a:extLst>
              <a:ext uri="{FF2B5EF4-FFF2-40B4-BE49-F238E27FC236}">
                <a16:creationId xmlns:a16="http://schemas.microsoft.com/office/drawing/2014/main" id="{4EC0711F-A3E4-138D-43FB-E020DB66B2D7}"/>
              </a:ext>
            </a:extLst>
          </p:cNvPr>
          <p:cNvSpPr>
            <a:spLocks noGrp="1"/>
          </p:cNvSpPr>
          <p:nvPr>
            <p:ph type="sldNum" sz="quarter" idx="12"/>
          </p:nvPr>
        </p:nvSpPr>
        <p:spPr/>
        <p:txBody>
          <a:bodyPr/>
          <a:lstStyle>
            <a:lvl1pPr>
              <a:defRPr/>
            </a:lvl1pPr>
          </a:lstStyle>
          <a:p>
            <a:pPr>
              <a:defRPr/>
            </a:pPr>
            <a:fld id="{EF31E71F-0F25-4FB7-9D64-38152229F7B6}" type="slidenum">
              <a:rPr lang="el-GR" altLang="el-GR"/>
              <a:pPr>
                <a:defRPr/>
              </a:pPr>
              <a:t>‹#›</a:t>
            </a:fld>
            <a:endParaRPr lang="el-GR" altLang="el-GR" dirty="0"/>
          </a:p>
        </p:txBody>
      </p:sp>
    </p:spTree>
    <p:extLst>
      <p:ext uri="{BB962C8B-B14F-4D97-AF65-F5344CB8AC3E}">
        <p14:creationId xmlns:p14="http://schemas.microsoft.com/office/powerpoint/2010/main" val="1365675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484915A-2114-A447-7EB0-5133CC9715D1}"/>
              </a:ext>
            </a:extLst>
          </p:cNvPr>
          <p:cNvSpPr>
            <a:spLocks noGrp="1"/>
          </p:cNvSpPr>
          <p:nvPr>
            <p:ph type="dt" sz="half" idx="10"/>
          </p:nvPr>
        </p:nvSpPr>
        <p:spPr/>
        <p:txBody>
          <a:bodyPr/>
          <a:lstStyle>
            <a:lvl1pPr>
              <a:defRPr/>
            </a:lvl1pPr>
          </a:lstStyle>
          <a:p>
            <a:pPr>
              <a:defRPr/>
            </a:pPr>
            <a:fld id="{877183A8-F4CB-40F1-B4CF-86F43B5A9524}"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3C7A44B8-1495-EA1C-7ABA-A4CB37B1D3AE}"/>
              </a:ext>
            </a:extLst>
          </p:cNvPr>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BADE8C50-B4F5-F1E3-772D-327175282296}"/>
              </a:ext>
            </a:extLst>
          </p:cNvPr>
          <p:cNvSpPr>
            <a:spLocks noGrp="1"/>
          </p:cNvSpPr>
          <p:nvPr>
            <p:ph type="sldNum" sz="quarter" idx="12"/>
          </p:nvPr>
        </p:nvSpPr>
        <p:spPr/>
        <p:txBody>
          <a:bodyPr/>
          <a:lstStyle>
            <a:lvl1pPr>
              <a:defRPr/>
            </a:lvl1pPr>
          </a:lstStyle>
          <a:p>
            <a:pPr>
              <a:defRPr/>
            </a:pPr>
            <a:fld id="{39A1B770-975B-421A-9A54-1561A8FCCD15}" type="slidenum">
              <a:rPr lang="el-GR" altLang="el-GR"/>
              <a:pPr>
                <a:defRPr/>
              </a:pPr>
              <a:t>‹#›</a:t>
            </a:fld>
            <a:endParaRPr lang="el-GR" altLang="el-GR" dirty="0"/>
          </a:p>
        </p:txBody>
      </p:sp>
    </p:spTree>
    <p:extLst>
      <p:ext uri="{BB962C8B-B14F-4D97-AF65-F5344CB8AC3E}">
        <p14:creationId xmlns:p14="http://schemas.microsoft.com/office/powerpoint/2010/main" val="381502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F5E6A87-C6C8-2E7E-A24E-475EFC120CF2}"/>
              </a:ext>
            </a:extLst>
          </p:cNvPr>
          <p:cNvSpPr>
            <a:spLocks noGrp="1"/>
          </p:cNvSpPr>
          <p:nvPr>
            <p:ph type="dt" sz="half" idx="10"/>
          </p:nvPr>
        </p:nvSpPr>
        <p:spPr/>
        <p:txBody>
          <a:bodyPr/>
          <a:lstStyle>
            <a:lvl1pPr>
              <a:defRPr/>
            </a:lvl1pPr>
          </a:lstStyle>
          <a:p>
            <a:pPr>
              <a:defRPr/>
            </a:pPr>
            <a:fld id="{90590F68-1AE0-4188-A960-60DAA7332CDE}"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C6261F90-1783-3C1C-924B-8C14E06DA32D}"/>
              </a:ext>
            </a:extLst>
          </p:cNvPr>
          <p:cNvSpPr>
            <a:spLocks noGrp="1"/>
          </p:cNvSpPr>
          <p:nvPr>
            <p:ph type="ftr" sz="quarter" idx="11"/>
          </p:nvPr>
        </p:nvSpPr>
        <p:spPr/>
        <p:txBody>
          <a:bodyPr/>
          <a:lstStyle>
            <a:lvl1pPr>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F02E26BB-ED36-F1DD-4478-B94D9471A9DB}"/>
              </a:ext>
            </a:extLst>
          </p:cNvPr>
          <p:cNvSpPr>
            <a:spLocks noGrp="1"/>
          </p:cNvSpPr>
          <p:nvPr>
            <p:ph type="sldNum" sz="quarter" idx="12"/>
          </p:nvPr>
        </p:nvSpPr>
        <p:spPr/>
        <p:txBody>
          <a:bodyPr/>
          <a:lstStyle>
            <a:lvl1pPr>
              <a:defRPr/>
            </a:lvl1pPr>
          </a:lstStyle>
          <a:p>
            <a:pPr>
              <a:defRPr/>
            </a:pPr>
            <a:fld id="{EBA96EC8-E0AB-4149-86CD-694B9C649261}" type="slidenum">
              <a:rPr lang="el-GR" altLang="el-GR"/>
              <a:pPr>
                <a:defRPr/>
              </a:pPr>
              <a:t>‹#›</a:t>
            </a:fld>
            <a:endParaRPr lang="el-GR" altLang="el-GR" dirty="0"/>
          </a:p>
        </p:txBody>
      </p:sp>
    </p:spTree>
    <p:extLst>
      <p:ext uri="{BB962C8B-B14F-4D97-AF65-F5344CB8AC3E}">
        <p14:creationId xmlns:p14="http://schemas.microsoft.com/office/powerpoint/2010/main" val="388499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27"/>
        <p:cNvGrpSpPr/>
        <p:nvPr/>
      </p:nvGrpSpPr>
      <p:grpSpPr>
        <a:xfrm>
          <a:off x="0" y="0"/>
          <a:ext cx="0" cy="0"/>
          <a:chOff x="0" y="0"/>
          <a:chExt cx="0" cy="0"/>
        </a:xfrm>
      </p:grpSpPr>
      <p:sp>
        <p:nvSpPr>
          <p:cNvPr id="28" name="Google Shape;2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7"/>
        <p:cNvGrpSpPr/>
        <p:nvPr/>
      </p:nvGrpSpPr>
      <p:grpSpPr>
        <a:xfrm>
          <a:off x="0" y="0"/>
          <a:ext cx="0" cy="0"/>
          <a:chOff x="0" y="0"/>
          <a:chExt cx="0" cy="0"/>
        </a:xfrm>
      </p:grpSpPr>
      <p:sp>
        <p:nvSpPr>
          <p:cNvPr id="38" name="Google Shape;3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4"/>
        <p:cNvGrpSpPr/>
        <p:nvPr/>
      </p:nvGrpSpPr>
      <p:grpSpPr>
        <a:xfrm>
          <a:off x="0" y="0"/>
          <a:ext cx="0" cy="0"/>
          <a:chOff x="0" y="0"/>
          <a:chExt cx="0" cy="0"/>
        </a:xfrm>
      </p:grpSpPr>
      <p:sp>
        <p:nvSpPr>
          <p:cNvPr id="45" name="Google Shape;45;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3"/>
        <p:cNvGrpSpPr/>
        <p:nvPr/>
      </p:nvGrpSpPr>
      <p:grpSpPr>
        <a:xfrm>
          <a:off x="0" y="0"/>
          <a:ext cx="0" cy="0"/>
          <a:chOff x="0" y="0"/>
          <a:chExt cx="0" cy="0"/>
        </a:xfrm>
      </p:grpSpPr>
      <p:sp>
        <p:nvSpPr>
          <p:cNvPr id="54" name="Google Shape;5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58"/>
          <p:cNvSpPr>
            <a:spLocks noGrp="1"/>
          </p:cNvSpPr>
          <p:nvPr>
            <p:ph type="pic" idx="2"/>
          </p:nvPr>
        </p:nvSpPr>
        <p:spPr>
          <a:xfrm>
            <a:off x="5183188" y="987425"/>
            <a:ext cx="6172200" cy="4873625"/>
          </a:xfrm>
          <a:prstGeom prst="rect">
            <a:avLst/>
          </a:prstGeom>
          <a:noFill/>
          <a:ln>
            <a:noFill/>
          </a:ln>
        </p:spPr>
      </p:sp>
      <p:sp>
        <p:nvSpPr>
          <p:cNvPr id="68" name="Google Shape;68;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id="{49141C2F-555E-A813-AEA8-5EFEE4DCF1A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 υποδείγματος</a:t>
            </a:r>
          </a:p>
        </p:txBody>
      </p:sp>
      <p:sp>
        <p:nvSpPr>
          <p:cNvPr id="1027" name="Θέση κειμένου 2">
            <a:extLst>
              <a:ext uri="{FF2B5EF4-FFF2-40B4-BE49-F238E27FC236}">
                <a16:creationId xmlns:a16="http://schemas.microsoft.com/office/drawing/2014/main" id="{7C3AB0B1-FF2F-CF90-0D5E-19F62D51EA0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Επεξεργασία 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a:extLst>
              <a:ext uri="{FF2B5EF4-FFF2-40B4-BE49-F238E27FC236}">
                <a16:creationId xmlns:a16="http://schemas.microsoft.com/office/drawing/2014/main" id="{10F059F8-3A95-EEAF-622F-9B492DD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EB8714A-49B8-4A9B-AEB5-477CFBDB869D}" type="datetimeFigureOut">
              <a:rPr lang="el-GR"/>
              <a:pPr>
                <a:defRPr/>
              </a:pPr>
              <a:t>11/8/2023</a:t>
            </a:fld>
            <a:endParaRPr lang="el-GR" dirty="0"/>
          </a:p>
        </p:txBody>
      </p:sp>
      <p:sp>
        <p:nvSpPr>
          <p:cNvPr id="5" name="Θέση υποσέλιδου 4">
            <a:extLst>
              <a:ext uri="{FF2B5EF4-FFF2-40B4-BE49-F238E27FC236}">
                <a16:creationId xmlns:a16="http://schemas.microsoft.com/office/drawing/2014/main" id="{F3E5B5B9-F24B-8354-33CD-6BDA4537D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l-GR" dirty="0"/>
          </a:p>
        </p:txBody>
      </p:sp>
      <p:sp>
        <p:nvSpPr>
          <p:cNvPr id="6" name="Θέση αριθμού διαφάνειας 5">
            <a:extLst>
              <a:ext uri="{FF2B5EF4-FFF2-40B4-BE49-F238E27FC236}">
                <a16:creationId xmlns:a16="http://schemas.microsoft.com/office/drawing/2014/main" id="{A6840836-0895-C1E9-F4DB-E0037DA0EC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D01AB7A-2F91-4883-99BC-18F9E79AC705}" type="slidenum">
              <a:rPr lang="el-GR" altLang="el-GR"/>
              <a:pPr>
                <a:defRPr/>
              </a:pPr>
              <a:t>‹#›</a:t>
            </a:fld>
            <a:endParaRPr lang="el-GR" altLang="el-GR" dirty="0"/>
          </a:p>
        </p:txBody>
      </p:sp>
    </p:spTree>
    <p:extLst>
      <p:ext uri="{BB962C8B-B14F-4D97-AF65-F5344CB8AC3E}">
        <p14:creationId xmlns:p14="http://schemas.microsoft.com/office/powerpoint/2010/main" val="3597655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nc-sa/4.0/deed.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177/1757913912442269" TargetMode="External"/><Relationship Id="rId13" Type="http://schemas.openxmlformats.org/officeDocument/2006/relationships/hyperlink" Target="https://www.academia.edu/49342394/Culture_and_the_Arts_in_Hospitals_and_Other_Health_Service_Organisations" TargetMode="External"/><Relationship Id="rId3" Type="http://schemas.openxmlformats.org/officeDocument/2006/relationships/image" Target="../media/image4.png"/><Relationship Id="rId7" Type="http://schemas.openxmlformats.org/officeDocument/2006/relationships/hyperlink" Target="https://doi.org/10.1093/heapro/daz053" TargetMode="External"/><Relationship Id="rId12" Type="http://schemas.openxmlformats.org/officeDocument/2006/relationships/hyperlink" Target="https://doi.org/10.1177/152483992199633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doi.org/10.1177/1524839921996073" TargetMode="External"/><Relationship Id="rId11" Type="http://schemas.openxmlformats.org/officeDocument/2006/relationships/hyperlink" Target="https://doi.org/10.1080/11038128.2020.1775884" TargetMode="External"/><Relationship Id="rId5" Type="http://schemas.openxmlformats.org/officeDocument/2006/relationships/hyperlink" Target="https://doi.org/10.1177/1757913912466946" TargetMode="External"/><Relationship Id="rId15" Type="http://schemas.openxmlformats.org/officeDocument/2006/relationships/hyperlink" Target="https://doi.org/10.1177/1524839921996065" TargetMode="External"/><Relationship Id="rId10" Type="http://schemas.openxmlformats.org/officeDocument/2006/relationships/hyperlink" Target="https://doi.org/10.1097/00004650-199801000-00011" TargetMode="External"/><Relationship Id="rId4" Type="http://schemas.openxmlformats.org/officeDocument/2006/relationships/hyperlink" Target="https://doi.org/10.1177/019394599401600408" TargetMode="External"/><Relationship Id="rId9" Type="http://schemas.openxmlformats.org/officeDocument/2006/relationships/hyperlink" Target="https://doi.org/10.1177/1524839921996634" TargetMode="External"/><Relationship Id="rId14" Type="http://schemas.openxmlformats.org/officeDocument/2006/relationships/hyperlink" Target="https://doi.org/10.3389%2Ffpsyg.2018.0209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515/ctra-2015-0003" TargetMode="External"/><Relationship Id="rId13" Type="http://schemas.openxmlformats.org/officeDocument/2006/relationships/hyperlink" Target="https://www.who.int/news-room/events/detail/2021/09/19/default-calendar/healing-arts-new-york-launch-event-the-arts-and-wellbeing" TargetMode="External"/><Relationship Id="rId3" Type="http://schemas.openxmlformats.org/officeDocument/2006/relationships/image" Target="../media/image4.png"/><Relationship Id="rId7" Type="http://schemas.openxmlformats.org/officeDocument/2006/relationships/hyperlink" Target="https://doi.org/10.1177/1524839921996290" TargetMode="External"/><Relationship Id="rId12" Type="http://schemas.openxmlformats.org/officeDocument/2006/relationships/hyperlink" Target="https://www.who.int/teams/health-promotion/enhanced-wellbeing/first-global-conferenc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doi.org/10.1177/1524839921999048" TargetMode="External"/><Relationship Id="rId11" Type="http://schemas.openxmlformats.org/officeDocument/2006/relationships/hyperlink" Target="https://doi.org/10.1080/01443410.2018.1461810" TargetMode="External"/><Relationship Id="rId5" Type="http://schemas.openxmlformats.org/officeDocument/2006/relationships/hyperlink" Target="https://doi.org/10.1002/oti.1327" TargetMode="External"/><Relationship Id="rId10" Type="http://schemas.openxmlformats.org/officeDocument/2006/relationships/hyperlink" Target="https://sustainabledevelopment.un.org/post2015/transformingourworld/publication" TargetMode="External"/><Relationship Id="rId4" Type="http://schemas.openxmlformats.org/officeDocument/2006/relationships/hyperlink" Target="https://doi.org/10.1007/978-1-4614-6616-1_383-2" TargetMode="External"/><Relationship Id="rId9" Type="http://schemas.openxmlformats.org/officeDocument/2006/relationships/hyperlink" Target="https://doi.org/10.1177/152483992199634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creativecommons.org/licenses/by-nc-sa/4.0/deed.en" TargetMode="External"/><Relationship Id="rId5" Type="http://schemas.openxmlformats.org/officeDocument/2006/relationships/image" Target="../media/image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p:nvPr/>
        </p:nvSpPr>
        <p:spPr>
          <a:xfrm>
            <a:off x="1582738" y="3557588"/>
            <a:ext cx="9155112" cy="1851025"/>
          </a:xfrm>
          <a:prstGeom prst="roundRect">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9" name="Google Shape;89;p1"/>
          <p:cNvSpPr txBox="1"/>
          <p:nvPr/>
        </p:nvSpPr>
        <p:spPr>
          <a:xfrm>
            <a:off x="-608013" y="3821113"/>
            <a:ext cx="13538100" cy="1323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dirty="0">
                <a:solidFill>
                  <a:srgbClr val="1B5337"/>
                </a:solidFill>
                <a:latin typeface="Calibri"/>
                <a:ea typeface="Calibri"/>
                <a:cs typeface="Calibri"/>
                <a:sym typeface="Calibri"/>
              </a:rPr>
              <a:t>Health &amp; Wellbeing Promotion through</a:t>
            </a:r>
            <a:endParaRPr dirty="0"/>
          </a:p>
          <a:p>
            <a:pPr marL="0" marR="0" lvl="0" indent="0" algn="ctr" rtl="0">
              <a:spcBef>
                <a:spcPts val="0"/>
              </a:spcBef>
              <a:spcAft>
                <a:spcPts val="0"/>
              </a:spcAft>
              <a:buNone/>
            </a:pPr>
            <a:r>
              <a:rPr lang="en-GB" sz="4000" b="1" i="0" u="none" strike="noStrike" cap="none" dirty="0">
                <a:solidFill>
                  <a:srgbClr val="1B5337"/>
                </a:solidFill>
                <a:latin typeface="Calibri"/>
                <a:ea typeface="Calibri"/>
                <a:cs typeface="Calibri"/>
                <a:sym typeface="Calibri"/>
              </a:rPr>
              <a:t> Creative Methods</a:t>
            </a:r>
            <a:endParaRPr sz="4000" b="0" i="0" u="none" strike="noStrike" cap="none" dirty="0">
              <a:solidFill>
                <a:srgbClr val="1B5337"/>
              </a:solidFill>
              <a:latin typeface="Calibri"/>
              <a:ea typeface="Calibri"/>
              <a:cs typeface="Calibri"/>
              <a:sym typeface="Calibri"/>
            </a:endParaRPr>
          </a:p>
        </p:txBody>
      </p:sp>
      <p:pic>
        <p:nvPicPr>
          <p:cNvPr id="2" name="Picture 2" descr="Δημιουργικά Κοινά, Άδειες, Εικονίδια, Με">
            <a:hlinkClick r:id="rId4"/>
            <a:extLst>
              <a:ext uri="{FF2B5EF4-FFF2-40B4-BE49-F238E27FC236}">
                <a16:creationId xmlns:a16="http://schemas.microsoft.com/office/drawing/2014/main" id="{4165A3CB-F312-19EF-7F20-6E7E94D205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76" t="-1955" b="68471"/>
          <a:stretch/>
        </p:blipFill>
        <p:spPr bwMode="auto">
          <a:xfrm>
            <a:off x="10832841" y="46653"/>
            <a:ext cx="1237862" cy="470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5"/>
          <p:cNvPicPr preferRelativeResize="0"/>
          <p:nvPr/>
        </p:nvPicPr>
        <p:blipFill rotWithShape="1">
          <a:blip r:embed="rId3">
            <a:alphaModFix/>
          </a:blip>
          <a:srcRect b="24577"/>
          <a:stretch/>
        </p:blipFill>
        <p:spPr>
          <a:xfrm>
            <a:off x="0" y="0"/>
            <a:ext cx="12192000" cy="6870700"/>
          </a:xfrm>
          <a:prstGeom prst="rect">
            <a:avLst/>
          </a:prstGeom>
          <a:noFill/>
          <a:ln>
            <a:noFill/>
          </a:ln>
        </p:spPr>
      </p:pic>
      <p:sp>
        <p:nvSpPr>
          <p:cNvPr id="240" name="Google Shape;240;p15"/>
          <p:cNvSpPr/>
          <p:nvPr/>
        </p:nvSpPr>
        <p:spPr>
          <a:xfrm>
            <a:off x="2498725" y="2708275"/>
            <a:ext cx="7194550" cy="1454150"/>
          </a:xfrm>
          <a:prstGeom prst="roundRect">
            <a:avLst>
              <a:gd name="adj" fmla="val 2139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5"/>
          <p:cNvSpPr txBox="1"/>
          <p:nvPr/>
        </p:nvSpPr>
        <p:spPr>
          <a:xfrm>
            <a:off x="2701925" y="3105150"/>
            <a:ext cx="67881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i="0" u="none" strike="noStrike" cap="none" dirty="0">
                <a:solidFill>
                  <a:srgbClr val="1B5337"/>
                </a:solidFill>
                <a:latin typeface="Calibri"/>
                <a:ea typeface="Calibri"/>
                <a:cs typeface="Calibri"/>
                <a:sym typeface="Calibri"/>
              </a:rPr>
              <a:t>Creativity &amp; Arts in Health</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17"/>
          <p:cNvSpPr/>
          <p:nvPr/>
        </p:nvSpPr>
        <p:spPr>
          <a:xfrm>
            <a:off x="477838" y="501651"/>
            <a:ext cx="11328400" cy="1998954"/>
          </a:xfrm>
          <a:prstGeom prst="roundRect">
            <a:avLst>
              <a:gd name="adj" fmla="val 11815"/>
            </a:avLst>
          </a:prstGeom>
          <a:solidFill>
            <a:srgbClr val="E0F2E6"/>
          </a:solidFill>
          <a:ln w="28575" cap="flat" cmpd="sng">
            <a:solidFill>
              <a:srgbClr val="297D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17"/>
          <p:cNvSpPr/>
          <p:nvPr/>
        </p:nvSpPr>
        <p:spPr>
          <a:xfrm>
            <a:off x="704850" y="711562"/>
            <a:ext cx="10782300" cy="1783650"/>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en-GB" sz="2000" b="1" i="0" u="none" strike="noStrike" cap="none" dirty="0">
                <a:solidFill>
                  <a:srgbClr val="275552"/>
                </a:solidFill>
                <a:latin typeface="Arial"/>
                <a:ea typeface="Arial"/>
                <a:cs typeface="Arial"/>
                <a:sym typeface="Arial"/>
              </a:rPr>
              <a:t>Artistic expression </a:t>
            </a:r>
            <a:endParaRPr sz="2000" b="1" i="0" u="none" strike="noStrike" cap="none" dirty="0">
              <a:solidFill>
                <a:srgbClr val="275552"/>
              </a:solidFill>
              <a:latin typeface="Arial"/>
              <a:ea typeface="Arial"/>
              <a:cs typeface="Arial"/>
              <a:sym typeface="Arial"/>
            </a:endParaRPr>
          </a:p>
          <a:p>
            <a:pPr marL="0" marR="0" lvl="0" indent="0" algn="ctr" rtl="0">
              <a:spcBef>
                <a:spcPts val="0"/>
              </a:spcBef>
              <a:spcAft>
                <a:spcPts val="0"/>
              </a:spcAft>
              <a:buNone/>
            </a:pPr>
            <a:endParaRPr b="1" dirty="0">
              <a:solidFill>
                <a:srgbClr val="275552"/>
              </a:solidFill>
            </a:endParaRPr>
          </a:p>
          <a:p>
            <a:pPr marL="0" marR="0" lvl="0" indent="0" algn="just" rtl="0">
              <a:spcBef>
                <a:spcPts val="0"/>
              </a:spcBef>
              <a:spcAft>
                <a:spcPts val="0"/>
              </a:spcAft>
              <a:buNone/>
            </a:pPr>
            <a:r>
              <a:rPr lang="en-GB" sz="1800" dirty="0">
                <a:solidFill>
                  <a:srgbClr val="275552"/>
                </a:solidFill>
              </a:rPr>
              <a:t>The arts grew in lockstep with human cultural development and have long played an integral part in how we teach, learn, communicate, and heal. They are uniquely suited to help us understand and communicate concepts and emotions by drawing on all our senses and capacity for empathy.</a:t>
            </a:r>
            <a:endParaRPr sz="1800" dirty="0">
              <a:solidFill>
                <a:srgbClr val="275552"/>
              </a:solidFill>
            </a:endParaRPr>
          </a:p>
          <a:p>
            <a:pPr marL="0" marR="0" lvl="0" indent="0" algn="just" rtl="0">
              <a:spcBef>
                <a:spcPts val="0"/>
              </a:spcBef>
              <a:spcAft>
                <a:spcPts val="0"/>
              </a:spcAft>
              <a:buNone/>
            </a:pPr>
            <a:endParaRPr sz="1800" dirty="0">
              <a:solidFill>
                <a:srgbClr val="275552"/>
              </a:solidFill>
            </a:endParaRPr>
          </a:p>
        </p:txBody>
      </p:sp>
      <p:sp>
        <p:nvSpPr>
          <p:cNvPr id="262" name="Google Shape;262;p17"/>
          <p:cNvSpPr/>
          <p:nvPr/>
        </p:nvSpPr>
        <p:spPr>
          <a:xfrm>
            <a:off x="593725" y="2916238"/>
            <a:ext cx="11212513" cy="3230200"/>
          </a:xfrm>
          <a:prstGeom prst="rect">
            <a:avLst/>
          </a:prstGeom>
          <a:noFill/>
          <a:ln>
            <a:noFill/>
          </a:ln>
        </p:spPr>
        <p:txBody>
          <a:bodyPr spcFirstLastPara="1" wrap="square" lIns="90000" tIns="45000" rIns="90000" bIns="45000" anchor="t" anchorCtr="0">
            <a:spAutoFit/>
          </a:bodyPr>
          <a:lstStyle/>
          <a:p>
            <a:pPr marL="0" marR="0" lvl="0" indent="0" algn="ctr" rtl="0">
              <a:lnSpc>
                <a:spcPct val="150000"/>
              </a:lnSpc>
              <a:spcBef>
                <a:spcPts val="0"/>
              </a:spcBef>
              <a:spcAft>
                <a:spcPts val="0"/>
              </a:spcAft>
              <a:buClr>
                <a:srgbClr val="275552"/>
              </a:buClr>
              <a:buSzPts val="1800"/>
              <a:buFont typeface="Arial"/>
              <a:buNone/>
            </a:pPr>
            <a:r>
              <a:rPr lang="en-GB" sz="2000" b="1" i="0" u="none" strike="noStrike" cap="none" dirty="0">
                <a:solidFill>
                  <a:srgbClr val="275552"/>
                </a:solidFill>
                <a:latin typeface="Arial"/>
                <a:ea typeface="Arial"/>
                <a:cs typeface="Arial"/>
                <a:sym typeface="Arial"/>
              </a:rPr>
              <a:t>Art can help us to</a:t>
            </a:r>
            <a:r>
              <a:rPr lang="en-GB" sz="2000" b="1" dirty="0">
                <a:solidFill>
                  <a:srgbClr val="275552"/>
                </a:solidFill>
              </a:rPr>
              <a:t>…</a:t>
            </a:r>
          </a:p>
          <a:p>
            <a:pPr marL="0" marR="0" lvl="0" indent="0" algn="ctr" rtl="0">
              <a:lnSpc>
                <a:spcPct val="150000"/>
              </a:lnSpc>
              <a:spcBef>
                <a:spcPts val="0"/>
              </a:spcBef>
              <a:spcAft>
                <a:spcPts val="0"/>
              </a:spcAft>
              <a:buClr>
                <a:srgbClr val="275552"/>
              </a:buClr>
              <a:buSzPts val="1800"/>
              <a:buFont typeface="Arial"/>
              <a:buNone/>
            </a:pPr>
            <a:endParaRPr sz="800"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Navigate the journey of battling an illness or injury</a:t>
            </a:r>
            <a:endParaRPr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Process difficult emotions in times of emergency and trauma</a:t>
            </a:r>
            <a:endParaRPr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Recover more quickly from injury or disease</a:t>
            </a:r>
            <a:endParaRPr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Promote holistic wellness</a:t>
            </a:r>
            <a:endParaRPr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Be a motivating factor in recovery</a:t>
            </a:r>
            <a:endParaRPr dirty="0"/>
          </a:p>
          <a:p>
            <a:pPr marL="0" marR="0" lvl="0" indent="-114300" algn="l" rtl="0">
              <a:lnSpc>
                <a:spcPct val="150000"/>
              </a:lnSpc>
              <a:spcBef>
                <a:spcPts val="0"/>
              </a:spcBef>
              <a:spcAft>
                <a:spcPts val="0"/>
              </a:spcAft>
              <a:buClr>
                <a:srgbClr val="006666"/>
              </a:buClr>
              <a:buSzPts val="1800"/>
              <a:buFont typeface="Noto Sans Symbols"/>
              <a:buChar char="▪"/>
            </a:pPr>
            <a:r>
              <a:rPr lang="en-GB" sz="1800" b="0" i="0" u="none" strike="noStrike" cap="none" dirty="0">
                <a:solidFill>
                  <a:srgbClr val="275552"/>
                </a:solidFill>
                <a:latin typeface="Arial"/>
                <a:ea typeface="Arial"/>
                <a:cs typeface="Arial"/>
                <a:sym typeface="Arial"/>
              </a:rPr>
              <a:t> Increase positive clinical outcomes for patients</a:t>
            </a:r>
            <a:endParaRPr dirty="0"/>
          </a:p>
        </p:txBody>
      </p:sp>
      <p:sp>
        <p:nvSpPr>
          <p:cNvPr id="263" name="Google Shape;263;p17"/>
          <p:cNvSpPr/>
          <p:nvPr/>
        </p:nvSpPr>
        <p:spPr>
          <a:xfrm>
            <a:off x="6045200" y="5711824"/>
            <a:ext cx="5761038" cy="644525"/>
          </a:xfrm>
          <a:prstGeom prst="rect">
            <a:avLst/>
          </a:prstGeom>
          <a:noFill/>
          <a:ln>
            <a:noFill/>
          </a:ln>
        </p:spPr>
        <p:txBody>
          <a:bodyPr spcFirstLastPara="1" wrap="square" lIns="90000" tIns="45000" rIns="90000" bIns="45000" anchor="t" anchorCtr="0">
            <a:spAutoFit/>
          </a:bodyPr>
          <a:lstStyle/>
          <a:p>
            <a:pPr marL="0" marR="0" lvl="0" indent="0" algn="just" rtl="0">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r" rtl="0">
              <a:spcBef>
                <a:spcPts val="0"/>
              </a:spcBef>
              <a:spcAft>
                <a:spcPts val="0"/>
              </a:spcAft>
              <a:buNone/>
            </a:pPr>
            <a:r>
              <a:rPr lang="en-GB" sz="1800" b="0" i="0" u="none" strike="noStrike" cap="none" dirty="0">
                <a:solidFill>
                  <a:srgbClr val="000000"/>
                </a:solidFill>
                <a:latin typeface="Arial"/>
                <a:ea typeface="Arial"/>
                <a:cs typeface="Arial"/>
                <a:sym typeface="Arial"/>
              </a:rPr>
              <a:t> </a:t>
            </a:r>
            <a:r>
              <a:rPr lang="en-GB" sz="1400" b="0" i="0" u="none" strike="noStrike" cap="none" dirty="0">
                <a:solidFill>
                  <a:srgbClr val="000000"/>
                </a:solidFill>
                <a:latin typeface="Arial"/>
                <a:ea typeface="Arial"/>
                <a:cs typeface="Arial"/>
                <a:sym typeface="Arial"/>
              </a:rPr>
              <a:t>(</a:t>
            </a:r>
            <a:r>
              <a:rPr lang="en-GB" sz="1400" b="0" i="0" u="none" strike="noStrike" cap="none" dirty="0">
                <a:solidFill>
                  <a:srgbClr val="275552"/>
                </a:solidFill>
                <a:latin typeface="Arial"/>
                <a:ea typeface="Arial"/>
                <a:cs typeface="Arial"/>
                <a:sym typeface="Arial"/>
              </a:rPr>
              <a:t>WHO, 2021)</a:t>
            </a:r>
            <a:endParaRPr sz="1800" b="0" i="0" u="none" strike="noStrike" cap="none" dirty="0">
              <a:solidFill>
                <a:srgbClr val="27555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grpSp>
        <p:nvGrpSpPr>
          <p:cNvPr id="268" name="Google Shape;268;p18"/>
          <p:cNvGrpSpPr/>
          <p:nvPr/>
        </p:nvGrpSpPr>
        <p:grpSpPr>
          <a:xfrm>
            <a:off x="500063" y="1069975"/>
            <a:ext cx="11196637" cy="4718050"/>
            <a:chOff x="444274" y="939952"/>
            <a:chExt cx="11196706" cy="4718025"/>
          </a:xfrm>
        </p:grpSpPr>
        <p:sp>
          <p:nvSpPr>
            <p:cNvPr id="269" name="Google Shape;269;p18"/>
            <p:cNvSpPr txBox="1"/>
            <p:nvPr/>
          </p:nvSpPr>
          <p:spPr>
            <a:xfrm>
              <a:off x="1524000" y="2594608"/>
              <a:ext cx="9144000" cy="6270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75552"/>
                </a:buClr>
                <a:buSzPts val="2800"/>
                <a:buFont typeface="Arial"/>
                <a:buNone/>
              </a:pPr>
              <a:r>
                <a:rPr lang="en-GB" sz="2800" b="1" i="0" u="none" strike="noStrike" cap="none">
                  <a:solidFill>
                    <a:srgbClr val="275552"/>
                  </a:solidFill>
                  <a:latin typeface="Arial"/>
                  <a:ea typeface="Arial"/>
                  <a:cs typeface="Arial"/>
                  <a:sym typeface="Arial"/>
                </a:rPr>
                <a:t>What is creativity?</a:t>
              </a:r>
              <a:endParaRPr sz="2800" b="1" i="0" u="none" strike="noStrike" cap="none">
                <a:solidFill>
                  <a:srgbClr val="275552"/>
                </a:solidFill>
                <a:latin typeface="Arial"/>
                <a:ea typeface="Arial"/>
                <a:cs typeface="Arial"/>
                <a:sym typeface="Arial"/>
              </a:endParaRPr>
            </a:p>
          </p:txBody>
        </p:sp>
        <p:sp>
          <p:nvSpPr>
            <p:cNvPr id="270" name="Google Shape;270;p18"/>
            <p:cNvSpPr/>
            <p:nvPr/>
          </p:nvSpPr>
          <p:spPr>
            <a:xfrm>
              <a:off x="4003471" y="2232170"/>
              <a:ext cx="4184676" cy="1350956"/>
            </a:xfrm>
            <a:prstGeom prst="ellipse">
              <a:avLst/>
            </a:prstGeom>
            <a:no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18"/>
            <p:cNvSpPr txBox="1"/>
            <p:nvPr/>
          </p:nvSpPr>
          <p:spPr>
            <a:xfrm>
              <a:off x="1524000" y="939952"/>
              <a:ext cx="397796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5552"/>
                </a:buClr>
                <a:buSzPts val="1800"/>
                <a:buFont typeface="Arial"/>
                <a:buNone/>
              </a:pPr>
              <a:r>
                <a:rPr lang="en-GB" sz="1800" b="0" i="0" u="none" strike="noStrike" cap="none" dirty="0">
                  <a:solidFill>
                    <a:srgbClr val="275552"/>
                  </a:solidFill>
                  <a:latin typeface="Arial"/>
                  <a:ea typeface="Arial"/>
                  <a:cs typeface="Arial"/>
                  <a:sym typeface="Arial"/>
                </a:rPr>
                <a:t>Creativity is considered to be a complicated and misunderstanding word</a:t>
              </a:r>
              <a:endParaRPr sz="1800" b="0" i="0" u="none" strike="noStrike" cap="none" dirty="0">
                <a:solidFill>
                  <a:srgbClr val="275552"/>
                </a:solidFill>
                <a:latin typeface="Arial"/>
                <a:ea typeface="Arial"/>
                <a:cs typeface="Arial"/>
                <a:sym typeface="Arial"/>
              </a:endParaRPr>
            </a:p>
          </p:txBody>
        </p:sp>
        <p:sp>
          <p:nvSpPr>
            <p:cNvPr id="272" name="Google Shape;272;p18"/>
            <p:cNvSpPr txBox="1"/>
            <p:nvPr/>
          </p:nvSpPr>
          <p:spPr>
            <a:xfrm>
              <a:off x="6592682" y="1046616"/>
              <a:ext cx="448429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81818"/>
                </a:buClr>
                <a:buSzPts val="1800"/>
                <a:buFont typeface="Arial"/>
                <a:buNone/>
              </a:pPr>
              <a:r>
                <a:rPr lang="en-GB" sz="1800" b="0" i="0" u="none" strike="noStrike" cap="none" dirty="0">
                  <a:solidFill>
                    <a:srgbClr val="275552"/>
                  </a:solidFill>
                  <a:latin typeface="Arial"/>
                  <a:ea typeface="Arial"/>
                  <a:cs typeface="Arial"/>
                  <a:sym typeface="Arial"/>
                </a:rPr>
                <a:t>It is referred as the ability to respond and involve with the environment making it as something that is unique to us</a:t>
              </a:r>
              <a:endParaRPr sz="1800" b="0" i="0" u="none" strike="noStrike" cap="none" dirty="0">
                <a:solidFill>
                  <a:srgbClr val="275552"/>
                </a:solidFill>
                <a:latin typeface="Arial"/>
                <a:ea typeface="Arial"/>
                <a:cs typeface="Arial"/>
                <a:sym typeface="Arial"/>
              </a:endParaRPr>
            </a:p>
          </p:txBody>
        </p:sp>
        <p:sp>
          <p:nvSpPr>
            <p:cNvPr id="273" name="Google Shape;273;p18"/>
            <p:cNvSpPr txBox="1"/>
            <p:nvPr/>
          </p:nvSpPr>
          <p:spPr>
            <a:xfrm>
              <a:off x="444274" y="3527968"/>
              <a:ext cx="3139565" cy="923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81818"/>
                </a:buClr>
                <a:buSzPts val="1800"/>
                <a:buFont typeface="Arial"/>
                <a:buNone/>
              </a:pPr>
              <a:r>
                <a:rPr lang="en-GB" sz="1800" dirty="0">
                  <a:solidFill>
                    <a:srgbClr val="275552"/>
                  </a:solidFill>
                </a:rPr>
                <a:t>P</a:t>
              </a:r>
              <a:r>
                <a:rPr lang="en-GB" sz="1800" b="0" i="0" u="none" strike="noStrike" cap="none" dirty="0">
                  <a:solidFill>
                    <a:srgbClr val="275552"/>
                  </a:solidFill>
                  <a:latin typeface="Arial"/>
                  <a:ea typeface="Arial"/>
                  <a:cs typeface="Arial"/>
                  <a:sym typeface="Arial"/>
                </a:rPr>
                <a:t>roducing or using authentic and unusual ideas making new and useful forms </a:t>
              </a:r>
              <a:endParaRPr dirty="0"/>
            </a:p>
          </p:txBody>
        </p:sp>
        <p:sp>
          <p:nvSpPr>
            <p:cNvPr id="274" name="Google Shape;274;p18"/>
            <p:cNvSpPr txBox="1"/>
            <p:nvPr/>
          </p:nvSpPr>
          <p:spPr>
            <a:xfrm>
              <a:off x="3409001" y="4734647"/>
              <a:ext cx="41859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81818"/>
                </a:buClr>
                <a:buSzPts val="1800"/>
                <a:buFont typeface="Arial"/>
                <a:buNone/>
              </a:pPr>
              <a:r>
                <a:rPr lang="en-GB" sz="1800" b="0" i="0" u="none" strike="noStrike" cap="none" dirty="0">
                  <a:solidFill>
                    <a:srgbClr val="275552"/>
                  </a:solidFill>
                  <a:latin typeface="Arial"/>
                  <a:ea typeface="Arial"/>
                  <a:cs typeface="Arial"/>
                  <a:sym typeface="Arial"/>
                </a:rPr>
                <a:t>It is a human part that exceeds from daily and routine ways of thinking and acting</a:t>
              </a:r>
              <a:endParaRPr sz="1800" b="0" i="0" u="none" strike="noStrike" cap="none" dirty="0">
                <a:solidFill>
                  <a:srgbClr val="275552"/>
                </a:solidFill>
                <a:latin typeface="Arial"/>
                <a:ea typeface="Arial"/>
                <a:cs typeface="Arial"/>
                <a:sym typeface="Arial"/>
              </a:endParaRPr>
            </a:p>
          </p:txBody>
        </p:sp>
        <p:sp>
          <p:nvSpPr>
            <p:cNvPr id="275" name="Google Shape;275;p18"/>
            <p:cNvSpPr txBox="1"/>
            <p:nvPr/>
          </p:nvSpPr>
          <p:spPr>
            <a:xfrm>
              <a:off x="8620759" y="3527968"/>
              <a:ext cx="302022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81818"/>
                </a:buClr>
                <a:buSzPts val="1800"/>
                <a:buFont typeface="Arial"/>
                <a:buNone/>
              </a:pPr>
              <a:r>
                <a:rPr lang="en-GB" sz="1800" b="0" i="0" u="none" strike="noStrike" cap="none" dirty="0">
                  <a:solidFill>
                    <a:srgbClr val="275552"/>
                  </a:solidFill>
                  <a:latin typeface="Arial"/>
                  <a:ea typeface="Arial"/>
                  <a:cs typeface="Arial"/>
                  <a:sym typeface="Arial"/>
                </a:rPr>
                <a:t>The ability to respond to the need of new approaches and materials</a:t>
              </a:r>
              <a:endParaRPr sz="1800" b="0" i="0" u="none" strike="noStrike" cap="none" dirty="0">
                <a:solidFill>
                  <a:srgbClr val="275552"/>
                </a:solidFill>
                <a:latin typeface="Arial"/>
                <a:ea typeface="Arial"/>
                <a:cs typeface="Arial"/>
                <a:sym typeface="Arial"/>
              </a:endParaRPr>
            </a:p>
          </p:txBody>
        </p:sp>
        <p:cxnSp>
          <p:nvCxnSpPr>
            <p:cNvPr id="276" name="Google Shape;276;p18"/>
            <p:cNvCxnSpPr>
              <a:endCxn id="270" idx="2"/>
            </p:cNvCxnSpPr>
            <p:nvPr/>
          </p:nvCxnSpPr>
          <p:spPr>
            <a:xfrm rot="-5400000" flipH="1">
              <a:off x="3298621" y="2202798"/>
              <a:ext cx="877800" cy="531900"/>
            </a:xfrm>
            <a:prstGeom prst="curvedConnector2">
              <a:avLst/>
            </a:prstGeom>
            <a:noFill/>
            <a:ln w="19050" cap="flat" cmpd="sng">
              <a:solidFill>
                <a:schemeClr val="accent1"/>
              </a:solidFill>
              <a:prstDash val="solid"/>
              <a:miter lim="800000"/>
              <a:headEnd type="none" w="sm" len="sm"/>
              <a:tailEnd type="none" w="sm" len="sm"/>
            </a:ln>
          </p:spPr>
        </p:cxnSp>
        <p:cxnSp>
          <p:nvCxnSpPr>
            <p:cNvPr id="277" name="Google Shape;277;p18"/>
            <p:cNvCxnSpPr/>
            <p:nvPr/>
          </p:nvCxnSpPr>
          <p:spPr>
            <a:xfrm rot="5400000">
              <a:off x="8015113" y="2259155"/>
              <a:ext cx="877883" cy="531815"/>
            </a:xfrm>
            <a:prstGeom prst="curvedConnector2">
              <a:avLst/>
            </a:prstGeom>
            <a:noFill/>
            <a:ln w="19050" cap="flat" cmpd="sng">
              <a:solidFill>
                <a:schemeClr val="accent1"/>
              </a:solidFill>
              <a:prstDash val="solid"/>
              <a:miter lim="800000"/>
              <a:headEnd type="none" w="sm" len="sm"/>
              <a:tailEnd type="none" w="sm" len="sm"/>
            </a:ln>
          </p:spPr>
        </p:cxnSp>
        <p:cxnSp>
          <p:nvCxnSpPr>
            <p:cNvPr id="278" name="Google Shape;278;p18"/>
            <p:cNvCxnSpPr/>
            <p:nvPr/>
          </p:nvCxnSpPr>
          <p:spPr>
            <a:xfrm rot="10800000">
              <a:off x="7792856" y="3298964"/>
              <a:ext cx="827093" cy="696909"/>
            </a:xfrm>
            <a:prstGeom prst="curvedConnector3">
              <a:avLst>
                <a:gd name="adj1" fmla="val 56739"/>
              </a:avLst>
            </a:prstGeom>
            <a:noFill/>
            <a:ln w="19050" cap="flat" cmpd="sng">
              <a:solidFill>
                <a:schemeClr val="accent1"/>
              </a:solidFill>
              <a:prstDash val="solid"/>
              <a:miter lim="800000"/>
              <a:headEnd type="none" w="sm" len="sm"/>
              <a:tailEnd type="none" w="sm" len="sm"/>
            </a:ln>
          </p:spPr>
        </p:cxnSp>
        <p:cxnSp>
          <p:nvCxnSpPr>
            <p:cNvPr id="279" name="Google Shape;279;p18"/>
            <p:cNvCxnSpPr/>
            <p:nvPr/>
          </p:nvCxnSpPr>
          <p:spPr>
            <a:xfrm rot="10800000" flipH="1">
              <a:off x="3571668" y="3298965"/>
              <a:ext cx="809630" cy="720721"/>
            </a:xfrm>
            <a:prstGeom prst="curvedConnector3">
              <a:avLst>
                <a:gd name="adj1" fmla="val 43112"/>
              </a:avLst>
            </a:prstGeom>
            <a:noFill/>
            <a:ln w="19050" cap="flat" cmpd="sng">
              <a:solidFill>
                <a:schemeClr val="accent1"/>
              </a:solidFill>
              <a:prstDash val="solid"/>
              <a:miter lim="800000"/>
              <a:headEnd type="none" w="sm" len="sm"/>
              <a:tailEnd type="none" w="sm" len="sm"/>
            </a:ln>
          </p:spPr>
        </p:cxnSp>
        <p:cxnSp>
          <p:nvCxnSpPr>
            <p:cNvPr id="280" name="Google Shape;280;p18"/>
            <p:cNvCxnSpPr/>
            <p:nvPr/>
          </p:nvCxnSpPr>
          <p:spPr>
            <a:xfrm rot="5400000">
              <a:off x="5372704" y="3877603"/>
              <a:ext cx="1017582" cy="441328"/>
            </a:xfrm>
            <a:prstGeom prst="curvedConnector3">
              <a:avLst>
                <a:gd name="adj1" fmla="val 37221"/>
              </a:avLst>
            </a:prstGeom>
            <a:noFill/>
            <a:ln w="19050" cap="flat" cmpd="sng">
              <a:solidFill>
                <a:schemeClr val="accent1"/>
              </a:solidFill>
              <a:prstDash val="solid"/>
              <a:miter lim="800000"/>
              <a:headEnd type="none" w="sm" len="sm"/>
              <a:tailEnd type="none" w="sm" len="sm"/>
            </a:ln>
          </p:spPr>
        </p:cxnSp>
      </p:grpSp>
      <p:sp>
        <p:nvSpPr>
          <p:cNvPr id="281" name="Google Shape;281;p18"/>
          <p:cNvSpPr txBox="1"/>
          <p:nvPr/>
        </p:nvSpPr>
        <p:spPr>
          <a:xfrm>
            <a:off x="590550" y="6207125"/>
            <a:ext cx="11329988" cy="3079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181818"/>
              </a:buClr>
              <a:buSzPts val="1200"/>
              <a:buFont typeface="Arial"/>
              <a:buNone/>
            </a:pPr>
            <a:r>
              <a:rPr lang="en-GB" sz="1400" b="0" i="0" u="none" strike="noStrike" cap="none" dirty="0">
                <a:solidFill>
                  <a:srgbClr val="275552"/>
                </a:solidFill>
                <a:latin typeface="Calibri"/>
                <a:ea typeface="Calibri"/>
                <a:cs typeface="Calibri"/>
                <a:sym typeface="Calibri"/>
              </a:rPr>
              <a:t>(Greiner &amp; </a:t>
            </a:r>
            <a:r>
              <a:rPr lang="en-GB" sz="1400" b="0" i="0" u="none" strike="noStrike" cap="none" dirty="0" err="1">
                <a:solidFill>
                  <a:srgbClr val="275552"/>
                </a:solidFill>
                <a:latin typeface="Calibri"/>
                <a:ea typeface="Calibri"/>
                <a:cs typeface="Calibri"/>
                <a:sym typeface="Calibri"/>
              </a:rPr>
              <a:t>Valiga</a:t>
            </a:r>
            <a:r>
              <a:rPr lang="en-GB" sz="1400" b="0" i="0" u="none" strike="noStrike" cap="none" dirty="0">
                <a:solidFill>
                  <a:srgbClr val="275552"/>
                </a:solidFill>
                <a:latin typeface="Calibri"/>
                <a:ea typeface="Calibri"/>
                <a:cs typeface="Calibri"/>
                <a:sym typeface="Calibri"/>
              </a:rPr>
              <a:t>, 1998; </a:t>
            </a:r>
            <a:r>
              <a:rPr lang="en-GB" sz="1400" b="0" i="0" u="none" strike="noStrike" cap="none" dirty="0" err="1">
                <a:solidFill>
                  <a:srgbClr val="275552"/>
                </a:solidFill>
                <a:latin typeface="Calibri"/>
                <a:ea typeface="Calibri"/>
                <a:cs typeface="Calibri"/>
                <a:sym typeface="Calibri"/>
              </a:rPr>
              <a:t>Mullersdorf</a:t>
            </a:r>
            <a:r>
              <a:rPr lang="en-GB" sz="1400" b="0" i="0" u="none" strike="noStrike" cap="none" dirty="0">
                <a:solidFill>
                  <a:srgbClr val="275552"/>
                </a:solidFill>
                <a:latin typeface="Calibri"/>
                <a:ea typeface="Calibri"/>
                <a:cs typeface="Calibri"/>
                <a:sym typeface="Calibri"/>
              </a:rPr>
              <a:t> &amp; Ivarsson, 2012; Hansen et al., 2021; </a:t>
            </a:r>
            <a:r>
              <a:rPr lang="en-GB" sz="1400" b="0" i="0" u="none" strike="noStrike" cap="none" dirty="0" err="1">
                <a:solidFill>
                  <a:srgbClr val="275552"/>
                </a:solidFill>
                <a:latin typeface="Calibri"/>
                <a:ea typeface="Calibri"/>
                <a:cs typeface="Calibri"/>
                <a:sym typeface="Calibri"/>
              </a:rPr>
              <a:t>Montuori</a:t>
            </a:r>
            <a:r>
              <a:rPr lang="en-GB" sz="1400" b="0" i="0" u="none" strike="noStrike" cap="none" dirty="0">
                <a:solidFill>
                  <a:srgbClr val="275552"/>
                </a:solidFill>
                <a:latin typeface="Calibri"/>
                <a:ea typeface="Calibri"/>
                <a:cs typeface="Calibri"/>
                <a:sym typeface="Calibri"/>
              </a:rPr>
              <a:t>, 2017)</a:t>
            </a:r>
            <a:endParaRPr sz="1400" b="0" i="0" u="none" strike="noStrike" cap="none" dirty="0">
              <a:solidFill>
                <a:srgbClr val="27555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19"/>
          <p:cNvSpPr/>
          <p:nvPr/>
        </p:nvSpPr>
        <p:spPr>
          <a:xfrm>
            <a:off x="871538" y="720725"/>
            <a:ext cx="10210800" cy="1476375"/>
          </a:xfrm>
          <a:prstGeom prst="rect">
            <a:avLst/>
          </a:prstGeom>
          <a:noFill/>
          <a:ln>
            <a:noFill/>
          </a:ln>
        </p:spPr>
        <p:txBody>
          <a:bodyPr spcFirstLastPara="1" wrap="square" lIns="90000" tIns="45000" rIns="90000" bIns="45000" anchor="t" anchorCtr="0">
            <a:spAutoFit/>
          </a:bodyPr>
          <a:lstStyle/>
          <a:p>
            <a:pPr marL="0" marR="0" lvl="0" indent="0" algn="just"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r>
              <a:rPr lang="en-GB"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7" name="Google Shape;287;p19"/>
          <p:cNvSpPr txBox="1"/>
          <p:nvPr/>
        </p:nvSpPr>
        <p:spPr>
          <a:xfrm>
            <a:off x="690550" y="720725"/>
            <a:ext cx="576103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5552"/>
              </a:buClr>
              <a:buSzPts val="2000"/>
              <a:buFont typeface="Arial"/>
              <a:buNone/>
            </a:pPr>
            <a:r>
              <a:rPr lang="en-GB" sz="2000" b="1" dirty="0">
                <a:solidFill>
                  <a:srgbClr val="275552"/>
                </a:solidFill>
              </a:rPr>
              <a:t>A</a:t>
            </a:r>
            <a:r>
              <a:rPr lang="en-GB" sz="2000" b="1" i="0" u="none" strike="noStrike" cap="none" dirty="0">
                <a:solidFill>
                  <a:srgbClr val="275552"/>
                </a:solidFill>
                <a:latin typeface="Arial"/>
                <a:ea typeface="Arial"/>
                <a:cs typeface="Arial"/>
                <a:sym typeface="Arial"/>
              </a:rPr>
              <a:t>rt can…</a:t>
            </a:r>
            <a:endParaRPr sz="2000" b="1" i="0" u="none" strike="noStrike" cap="none" dirty="0">
              <a:solidFill>
                <a:srgbClr val="275552"/>
              </a:solidFill>
              <a:latin typeface="Arial"/>
              <a:ea typeface="Arial"/>
              <a:cs typeface="Arial"/>
              <a:sym typeface="Arial"/>
            </a:endParaRPr>
          </a:p>
        </p:txBody>
      </p:sp>
      <p:sp>
        <p:nvSpPr>
          <p:cNvPr id="288" name="Google Shape;288;p19"/>
          <p:cNvSpPr/>
          <p:nvPr/>
        </p:nvSpPr>
        <p:spPr>
          <a:xfrm>
            <a:off x="690550" y="1190591"/>
            <a:ext cx="10810800" cy="5076859"/>
          </a:xfrm>
          <a:prstGeom prst="rect">
            <a:avLst/>
          </a:prstGeom>
          <a:noFill/>
          <a:ln>
            <a:noFill/>
          </a:ln>
        </p:spPr>
        <p:txBody>
          <a:bodyPr spcFirstLastPara="1" wrap="square" lIns="90000" tIns="45000" rIns="90000" bIns="45000" anchor="t" anchorCtr="0">
            <a:spAutoFit/>
          </a:bodyPr>
          <a:lstStyle/>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affect the social determinants of health</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support child development</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encourage health-promoting </a:t>
            </a:r>
            <a:r>
              <a:rPr lang="en-US" sz="1800" b="0" i="0" u="none" strike="noStrike" cap="none" dirty="0" err="1">
                <a:solidFill>
                  <a:srgbClr val="275552"/>
                </a:solidFill>
                <a:latin typeface="Arial"/>
                <a:ea typeface="Arial"/>
                <a:cs typeface="Arial"/>
                <a:sym typeface="Arial"/>
              </a:rPr>
              <a:t>behaviours</a:t>
            </a:r>
            <a:endParaRPr lang="en-US" sz="1800" b="0" i="0" u="none" strike="noStrike" cap="none" dirty="0">
              <a:solidFill>
                <a:srgbClr val="275552"/>
              </a:solidFill>
              <a:latin typeface="Arial"/>
              <a:ea typeface="Arial"/>
              <a:cs typeface="Arial"/>
              <a:sym typeface="Arial"/>
            </a:endParaRP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help to prevent health issues</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support caregiving</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reduce stress</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be effective in the treatment of dementia and other conditions associated with ageing</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be effective in treating depression and anxiety</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play an integral role in health education campaigns</a:t>
            </a:r>
          </a:p>
          <a:p>
            <a:pPr marL="288989" marR="0" lvl="0" indent="-285750" algn="just" rtl="0">
              <a:lnSpc>
                <a:spcPct val="150000"/>
              </a:lnSpc>
              <a:spcBef>
                <a:spcPts val="0"/>
              </a:spcBef>
              <a:spcAft>
                <a:spcPts val="0"/>
              </a:spcAft>
              <a:buClr>
                <a:srgbClr val="275552"/>
              </a:buClr>
              <a:buSzPts val="1600"/>
              <a:buFont typeface="Noto Sans Symbols"/>
              <a:buChar char="▪"/>
            </a:pPr>
            <a:r>
              <a:rPr lang="en-US" sz="1800" b="0" i="0" u="none" strike="noStrike" cap="none" dirty="0">
                <a:solidFill>
                  <a:srgbClr val="275552"/>
                </a:solidFill>
                <a:latin typeface="Arial"/>
                <a:ea typeface="Arial"/>
                <a:cs typeface="Arial"/>
                <a:sym typeface="Arial"/>
              </a:rPr>
              <a:t>can be used to communicate valuable messages across cultures and political divide</a:t>
            </a:r>
            <a:r>
              <a:rPr lang="en-US" sz="1800" dirty="0">
                <a:solidFill>
                  <a:srgbClr val="275552"/>
                </a:solidFill>
              </a:rPr>
              <a:t>s</a:t>
            </a:r>
          </a:p>
          <a:p>
            <a:pPr marL="288990" marR="0" lvl="0" indent="-285750" algn="just" rtl="0">
              <a:lnSpc>
                <a:spcPct val="150000"/>
              </a:lnSpc>
              <a:spcBef>
                <a:spcPts val="0"/>
              </a:spcBef>
              <a:spcAft>
                <a:spcPts val="0"/>
              </a:spcAft>
              <a:buClr>
                <a:srgbClr val="275552"/>
              </a:buClr>
              <a:buSzPts val="1600"/>
              <a:buFont typeface="Noto Sans Symbols"/>
              <a:buChar char="▪"/>
            </a:pPr>
            <a:r>
              <a:rPr lang="en-US" sz="1800" dirty="0">
                <a:solidFill>
                  <a:srgbClr val="275552"/>
                </a:solidFill>
              </a:rPr>
              <a:t>h</a:t>
            </a:r>
            <a:r>
              <a:rPr lang="en-US" sz="1800" b="0" i="0" u="none" strike="noStrike" cap="none" dirty="0">
                <a:solidFill>
                  <a:srgbClr val="275552"/>
                </a:solidFill>
                <a:latin typeface="Arial"/>
                <a:ea typeface="Arial"/>
                <a:cs typeface="Arial"/>
                <a:sym typeface="Arial"/>
              </a:rPr>
              <a:t>elp affected communities understand the risks of certain diseases or </a:t>
            </a:r>
            <a:r>
              <a:rPr lang="en-US" sz="1800" b="0" i="0" u="none" strike="noStrike" cap="none" dirty="0" err="1">
                <a:solidFill>
                  <a:srgbClr val="275552"/>
                </a:solidFill>
                <a:latin typeface="Arial"/>
                <a:ea typeface="Arial"/>
                <a:cs typeface="Arial"/>
                <a:sym typeface="Arial"/>
              </a:rPr>
              <a:t>behaviours</a:t>
            </a:r>
            <a:r>
              <a:rPr lang="en-US" sz="1800" b="0" i="0" u="none" strike="noStrike" cap="none" dirty="0">
                <a:solidFill>
                  <a:srgbClr val="275552"/>
                </a:solidFill>
                <a:latin typeface="Arial"/>
                <a:ea typeface="Arial"/>
                <a:cs typeface="Arial"/>
                <a:sym typeface="Arial"/>
              </a:rPr>
              <a:t> and provide ways for affected populations to process and learn from traumatic events</a:t>
            </a:r>
          </a:p>
        </p:txBody>
      </p:sp>
      <p:sp>
        <p:nvSpPr>
          <p:cNvPr id="289" name="Google Shape;289;p19"/>
          <p:cNvSpPr txBox="1"/>
          <p:nvPr/>
        </p:nvSpPr>
        <p:spPr>
          <a:xfrm>
            <a:off x="5751513" y="6113463"/>
            <a:ext cx="6096000" cy="307975"/>
          </a:xfrm>
          <a:prstGeom prst="rect">
            <a:avLst/>
          </a:prstGeom>
          <a:noFill/>
          <a:ln>
            <a:noFill/>
          </a:ln>
        </p:spPr>
        <p:txBody>
          <a:bodyPr spcFirstLastPara="1" wrap="square" lIns="91425" tIns="45700" rIns="91425" bIns="45700" anchor="t" anchorCtr="0">
            <a:spAutoFit/>
          </a:bodyPr>
          <a:lstStyle/>
          <a:p>
            <a:pPr marL="324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(WHO, 2021)</a:t>
            </a:r>
            <a:endParaRPr sz="1400" b="0" i="0" u="none" strike="noStrike" cap="none" dirty="0">
              <a:solidFill>
                <a:srgbClr val="27555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20"/>
          <p:cNvSpPr/>
          <p:nvPr/>
        </p:nvSpPr>
        <p:spPr>
          <a:xfrm>
            <a:off x="871538" y="720725"/>
            <a:ext cx="10210800" cy="1476375"/>
          </a:xfrm>
          <a:prstGeom prst="rect">
            <a:avLst/>
          </a:prstGeom>
          <a:noFill/>
          <a:ln>
            <a:noFill/>
          </a:ln>
        </p:spPr>
        <p:txBody>
          <a:bodyPr spcFirstLastPara="1" wrap="square" lIns="90000" tIns="45000" rIns="90000" bIns="45000" anchor="t" anchorCtr="0">
            <a:spAutoFit/>
          </a:bodyPr>
          <a:lstStyle/>
          <a:p>
            <a:pPr marL="0" marR="0" lvl="0" indent="0" algn="just"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r>
              <a:rPr lang="en-GB"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5" name="Google Shape;295;p20"/>
          <p:cNvSpPr txBox="1"/>
          <p:nvPr/>
        </p:nvSpPr>
        <p:spPr>
          <a:xfrm>
            <a:off x="3048000" y="642938"/>
            <a:ext cx="60960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275552"/>
                </a:solidFill>
                <a:latin typeface="Arial"/>
                <a:ea typeface="Arial"/>
                <a:cs typeface="Arial"/>
                <a:sym typeface="Arial"/>
              </a:rPr>
              <a:t>Features of Creativity</a:t>
            </a:r>
            <a:endParaRPr sz="2800" b="1" i="0" u="none" strike="noStrike" cap="none">
              <a:solidFill>
                <a:srgbClr val="275552"/>
              </a:solidFill>
              <a:latin typeface="Arial"/>
              <a:ea typeface="Arial"/>
              <a:cs typeface="Arial"/>
              <a:sym typeface="Arial"/>
            </a:endParaRPr>
          </a:p>
        </p:txBody>
      </p:sp>
      <p:sp>
        <p:nvSpPr>
          <p:cNvPr id="296" name="Google Shape;296;p20"/>
          <p:cNvSpPr txBox="1"/>
          <p:nvPr/>
        </p:nvSpPr>
        <p:spPr>
          <a:xfrm>
            <a:off x="871538" y="1658938"/>
            <a:ext cx="10448925"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275552"/>
              </a:buClr>
              <a:buSzPts val="1800"/>
              <a:buFont typeface="Arial"/>
              <a:buNone/>
            </a:pPr>
            <a:r>
              <a:rPr lang="en-GB" sz="1800" b="0" i="0" u="none" strike="noStrike" cap="none" dirty="0">
                <a:solidFill>
                  <a:srgbClr val="275552"/>
                </a:solidFill>
                <a:latin typeface="Arial"/>
                <a:ea typeface="Arial"/>
                <a:cs typeface="Arial"/>
                <a:sym typeface="Arial"/>
              </a:rPr>
              <a:t>Creativity is recognized as one of most important skills in 21st century. It is connected to term “creation” that means novel. Creativity is an ecological and divided phenomenon, not isolated. </a:t>
            </a:r>
            <a:endParaRPr dirty="0"/>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Arial"/>
              <a:buNone/>
            </a:pPr>
            <a:endParaRPr sz="1800" b="0" i="0" u="none" strike="noStrike" cap="none" dirty="0">
              <a:solidFill>
                <a:srgbClr val="275552"/>
              </a:solidFill>
              <a:latin typeface="Arial"/>
              <a:ea typeface="Arial"/>
              <a:cs typeface="Arial"/>
              <a:sym typeface="Arial"/>
            </a:endParaRPr>
          </a:p>
        </p:txBody>
      </p:sp>
      <p:sp>
        <p:nvSpPr>
          <p:cNvPr id="297" name="Google Shape;297;p20"/>
          <p:cNvSpPr txBox="1"/>
          <p:nvPr/>
        </p:nvSpPr>
        <p:spPr>
          <a:xfrm>
            <a:off x="6921500" y="2616200"/>
            <a:ext cx="4791075" cy="307975"/>
          </a:xfrm>
          <a:prstGeom prst="rect">
            <a:avLst/>
          </a:prstGeom>
          <a:noFill/>
          <a:ln>
            <a:noFill/>
          </a:ln>
        </p:spPr>
        <p:txBody>
          <a:bodyPr spcFirstLastPara="1" wrap="square" lIns="91425" tIns="45700" rIns="91425" bIns="45700" anchor="t" anchorCtr="0">
            <a:spAutoFit/>
          </a:bodyPr>
          <a:lstStyle/>
          <a:p>
            <a:pPr lvl="0" algn="ctr">
              <a:buClr>
                <a:srgbClr val="275552"/>
              </a:buClr>
              <a:buSzPts val="1400"/>
            </a:pPr>
            <a:r>
              <a:rPr lang="en-GB" sz="1400" b="0" i="0" u="none" strike="noStrike" cap="none" dirty="0">
                <a:solidFill>
                  <a:srgbClr val="275552"/>
                </a:solidFill>
                <a:latin typeface="Arial"/>
                <a:ea typeface="Arial"/>
                <a:cs typeface="Arial"/>
                <a:sym typeface="Arial"/>
              </a:rPr>
              <a:t>(Runco, </a:t>
            </a:r>
            <a:r>
              <a:rPr lang="en-GB" dirty="0">
                <a:solidFill>
                  <a:srgbClr val="275552"/>
                </a:solidFill>
              </a:rPr>
              <a:t>2015; </a:t>
            </a:r>
            <a:r>
              <a:rPr lang="en-GB" dirty="0" err="1">
                <a:solidFill>
                  <a:srgbClr val="275552"/>
                </a:solidFill>
              </a:rPr>
              <a:t>Montuori</a:t>
            </a:r>
            <a:r>
              <a:rPr lang="en-GB" dirty="0">
                <a:solidFill>
                  <a:srgbClr val="275552"/>
                </a:solidFill>
              </a:rPr>
              <a:t>, 2017; </a:t>
            </a:r>
            <a:r>
              <a:rPr lang="en-GB" dirty="0" err="1">
                <a:solidFill>
                  <a:srgbClr val="275552"/>
                </a:solidFill>
              </a:rPr>
              <a:t>Kupers</a:t>
            </a:r>
            <a:r>
              <a:rPr lang="en-GB" dirty="0">
                <a:solidFill>
                  <a:srgbClr val="275552"/>
                </a:solidFill>
              </a:rPr>
              <a:t> et al., 2018)</a:t>
            </a:r>
            <a:endParaRPr dirty="0"/>
          </a:p>
        </p:txBody>
      </p:sp>
      <p:sp>
        <p:nvSpPr>
          <p:cNvPr id="298" name="Google Shape;298;p20"/>
          <p:cNvSpPr txBox="1"/>
          <p:nvPr/>
        </p:nvSpPr>
        <p:spPr>
          <a:xfrm>
            <a:off x="930275" y="3344863"/>
            <a:ext cx="10448925" cy="198278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1800" b="0" i="0" u="none" strike="noStrike" cap="none" dirty="0">
                <a:solidFill>
                  <a:srgbClr val="275552"/>
                </a:solidFill>
                <a:latin typeface="Arial"/>
                <a:ea typeface="Arial"/>
                <a:cs typeface="Arial"/>
                <a:sym typeface="Arial"/>
              </a:rPr>
              <a:t>Creativity is used as a treatment or tool for goals to be achieved in rehabilitation settings.</a:t>
            </a:r>
            <a:endParaRPr sz="2200" b="0" i="0" u="none" strike="noStrike" cap="none" dirty="0">
              <a:solidFill>
                <a:srgbClr val="275552"/>
              </a:solidFill>
              <a:latin typeface="Calibri"/>
              <a:ea typeface="Calibri"/>
              <a:cs typeface="Calibri"/>
              <a:sym typeface="Calibri"/>
            </a:endParaRPr>
          </a:p>
          <a:p>
            <a:pPr marL="342900" marR="0" lvl="0" indent="-342900" algn="l" rtl="0">
              <a:lnSpc>
                <a:spcPct val="90000"/>
              </a:lnSpc>
              <a:spcBef>
                <a:spcPts val="360"/>
              </a:spcBef>
              <a:spcAft>
                <a:spcPts val="0"/>
              </a:spcAft>
              <a:buClr>
                <a:srgbClr val="275552"/>
              </a:buClr>
              <a:buSzPts val="1800"/>
              <a:buFont typeface="Noto Sans Symbols"/>
              <a:buChar char="▪"/>
            </a:pPr>
            <a:r>
              <a:rPr lang="en-GB" sz="1800" b="0" i="0" u="none" strike="noStrike" cap="none" dirty="0">
                <a:solidFill>
                  <a:srgbClr val="275552"/>
                </a:solidFill>
                <a:latin typeface="Arial"/>
                <a:ea typeface="Arial"/>
                <a:cs typeface="Arial"/>
                <a:sym typeface="Arial"/>
              </a:rPr>
              <a:t>Acting and thinking out of content</a:t>
            </a:r>
            <a:endParaRPr sz="1800" b="0" i="0" u="none" strike="noStrike" cap="none" dirty="0">
              <a:solidFill>
                <a:srgbClr val="275552"/>
              </a:solidFill>
              <a:latin typeface="Arial"/>
              <a:ea typeface="Arial"/>
              <a:cs typeface="Arial"/>
              <a:sym typeface="Arial"/>
            </a:endParaRPr>
          </a:p>
          <a:p>
            <a:pPr marL="342900" marR="0" lvl="0" indent="-342900" algn="l" rtl="0">
              <a:lnSpc>
                <a:spcPct val="90000"/>
              </a:lnSpc>
              <a:spcBef>
                <a:spcPts val="360"/>
              </a:spcBef>
              <a:spcAft>
                <a:spcPts val="0"/>
              </a:spcAft>
              <a:buClr>
                <a:srgbClr val="275552"/>
              </a:buClr>
              <a:buSzPts val="1800"/>
              <a:buFont typeface="Noto Sans Symbols"/>
              <a:buChar char="▪"/>
            </a:pPr>
            <a:r>
              <a:rPr lang="en-GB" sz="1800" b="0" i="0" u="none" strike="noStrike" cap="none" dirty="0">
                <a:solidFill>
                  <a:srgbClr val="275552"/>
                </a:solidFill>
                <a:latin typeface="Arial"/>
                <a:ea typeface="Arial"/>
                <a:cs typeface="Arial"/>
                <a:sym typeface="Arial"/>
              </a:rPr>
              <a:t>Accept criticism</a:t>
            </a:r>
            <a:endParaRPr sz="1800" b="0" i="0" u="none" strike="noStrike" cap="none" dirty="0">
              <a:solidFill>
                <a:srgbClr val="275552"/>
              </a:solidFill>
              <a:latin typeface="Arial"/>
              <a:ea typeface="Arial"/>
              <a:cs typeface="Arial"/>
              <a:sym typeface="Arial"/>
            </a:endParaRPr>
          </a:p>
          <a:p>
            <a:pPr marL="342900" marR="0" lvl="0" indent="-342900" algn="l" rtl="0">
              <a:lnSpc>
                <a:spcPct val="90000"/>
              </a:lnSpc>
              <a:spcBef>
                <a:spcPts val="360"/>
              </a:spcBef>
              <a:spcAft>
                <a:spcPts val="0"/>
              </a:spcAft>
              <a:buClr>
                <a:srgbClr val="275552"/>
              </a:buClr>
              <a:buSzPts val="1800"/>
              <a:buFont typeface="Noto Sans Symbols"/>
              <a:buChar char="▪"/>
            </a:pPr>
            <a:r>
              <a:rPr lang="en-GB" sz="1800" b="0" i="0" u="none" strike="noStrike" cap="none" dirty="0">
                <a:solidFill>
                  <a:srgbClr val="275552"/>
                </a:solidFill>
                <a:latin typeface="Arial"/>
                <a:ea typeface="Arial"/>
                <a:cs typeface="Arial"/>
                <a:sym typeface="Arial"/>
              </a:rPr>
              <a:t>No attachment to usual practices and no idea judgements</a:t>
            </a:r>
            <a:endParaRPr sz="1800" b="0" i="0" u="none" strike="noStrike" cap="none" dirty="0">
              <a:solidFill>
                <a:srgbClr val="275552"/>
              </a:solidFill>
              <a:latin typeface="Arial"/>
              <a:ea typeface="Arial"/>
              <a:cs typeface="Arial"/>
              <a:sym typeface="Arial"/>
            </a:endParaRPr>
          </a:p>
          <a:p>
            <a:pPr marL="342900" marR="0" lvl="0" indent="-342900" algn="l" rtl="0">
              <a:lnSpc>
                <a:spcPct val="90000"/>
              </a:lnSpc>
              <a:spcBef>
                <a:spcPts val="360"/>
              </a:spcBef>
              <a:spcAft>
                <a:spcPts val="0"/>
              </a:spcAft>
              <a:buClr>
                <a:srgbClr val="275552"/>
              </a:buClr>
              <a:buSzPts val="1800"/>
              <a:buFont typeface="Noto Sans Symbols"/>
              <a:buChar char="▪"/>
            </a:pPr>
            <a:r>
              <a:rPr lang="en-GB" sz="1800" b="0" i="0" u="none" strike="noStrike" cap="none" dirty="0">
                <a:solidFill>
                  <a:srgbClr val="275552"/>
                </a:solidFill>
                <a:latin typeface="Arial"/>
                <a:ea typeface="Arial"/>
                <a:cs typeface="Arial"/>
                <a:sym typeface="Arial"/>
              </a:rPr>
              <a:t>Leader in reforming current and future educational policies</a:t>
            </a:r>
            <a:endParaRPr sz="1800" b="0" i="0" u="none" strike="noStrike" cap="none" dirty="0">
              <a:solidFill>
                <a:srgbClr val="275552"/>
              </a:solidFill>
              <a:latin typeface="Arial"/>
              <a:ea typeface="Arial"/>
              <a:cs typeface="Arial"/>
              <a:sym typeface="Arial"/>
            </a:endParaRPr>
          </a:p>
          <a:p>
            <a:pPr marL="342900" marR="0" lvl="0" indent="-228600" algn="l" rtl="0">
              <a:lnSpc>
                <a:spcPct val="90000"/>
              </a:lnSpc>
              <a:spcBef>
                <a:spcPts val="360"/>
              </a:spcBef>
              <a:spcAft>
                <a:spcPts val="0"/>
              </a:spcAft>
              <a:buClr>
                <a:srgbClr val="98999A"/>
              </a:buClr>
              <a:buSzPts val="1800"/>
              <a:buFont typeface="Noto Sans Symbols"/>
              <a:buNone/>
            </a:pPr>
            <a:endParaRPr sz="2400" b="0" i="0" u="none" strike="noStrike" cap="none" dirty="0">
              <a:solidFill>
                <a:srgbClr val="000000"/>
              </a:solidFill>
              <a:latin typeface="Calibri"/>
              <a:ea typeface="Calibri"/>
              <a:cs typeface="Calibri"/>
              <a:sym typeface="Calibri"/>
            </a:endParaRPr>
          </a:p>
        </p:txBody>
      </p:sp>
      <p:sp>
        <p:nvSpPr>
          <p:cNvPr id="299" name="Google Shape;299;p20"/>
          <p:cNvSpPr txBox="1"/>
          <p:nvPr/>
        </p:nvSpPr>
        <p:spPr>
          <a:xfrm>
            <a:off x="768350" y="5414963"/>
            <a:ext cx="10610850" cy="2428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181818"/>
              </a:buClr>
              <a:buSzPts val="1200"/>
              <a:buFont typeface="Arial"/>
              <a:buNone/>
            </a:pPr>
            <a:r>
              <a:rPr lang="en-GB" sz="1400" b="0" i="0" u="none" strike="noStrike" cap="none" dirty="0">
                <a:solidFill>
                  <a:srgbClr val="275552"/>
                </a:solidFill>
                <a:latin typeface="Arial"/>
                <a:ea typeface="Arial"/>
                <a:cs typeface="Arial"/>
                <a:sym typeface="Arial"/>
              </a:rPr>
              <a:t>(Greiner &amp; Valiga,1998; </a:t>
            </a:r>
            <a:r>
              <a:rPr lang="en-GB" sz="1400" b="0" i="0" u="none" strike="noStrike" cap="none" dirty="0" err="1">
                <a:solidFill>
                  <a:srgbClr val="275552"/>
                </a:solidFill>
                <a:latin typeface="Arial"/>
                <a:ea typeface="Arial"/>
                <a:cs typeface="Arial"/>
                <a:sym typeface="Arial"/>
              </a:rPr>
              <a:t>Kupers</a:t>
            </a:r>
            <a:r>
              <a:rPr lang="en-GB" sz="1400" b="0" i="0" u="none" strike="noStrike" cap="none" dirty="0">
                <a:solidFill>
                  <a:srgbClr val="275552"/>
                </a:solidFill>
                <a:latin typeface="Arial"/>
                <a:ea typeface="Arial"/>
                <a:cs typeface="Arial"/>
                <a:sym typeface="Arial"/>
              </a:rPr>
              <a:t> et al., 2018; Hansen et al., 2021)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grpSp>
        <p:nvGrpSpPr>
          <p:cNvPr id="331" name="Google Shape;331;p25"/>
          <p:cNvGrpSpPr/>
          <p:nvPr/>
        </p:nvGrpSpPr>
        <p:grpSpPr>
          <a:xfrm>
            <a:off x="1054332" y="697211"/>
            <a:ext cx="10083336" cy="4795138"/>
            <a:chOff x="524983" y="257777"/>
            <a:chExt cx="10083336" cy="4795138"/>
          </a:xfrm>
        </p:grpSpPr>
        <p:sp>
          <p:nvSpPr>
            <p:cNvPr id="332" name="Google Shape;332;p25"/>
            <p:cNvSpPr/>
            <p:nvPr/>
          </p:nvSpPr>
          <p:spPr>
            <a:xfrm>
              <a:off x="5612454" y="257777"/>
              <a:ext cx="2670062" cy="467193"/>
            </a:xfrm>
            <a:prstGeom prst="roundRect">
              <a:avLst>
                <a:gd name="adj" fmla="val 16667"/>
              </a:avLst>
            </a:prstGeom>
            <a:solidFill>
              <a:srgbClr val="89B72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txBox="1"/>
            <p:nvPr/>
          </p:nvSpPr>
          <p:spPr>
            <a:xfrm>
              <a:off x="5658066" y="277370"/>
              <a:ext cx="2624450"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Poetry - Literature </a:t>
              </a:r>
              <a:endParaRPr sz="1600" b="1" i="0" u="none" strike="noStrike" cap="none" dirty="0">
                <a:solidFill>
                  <a:schemeClr val="lt1"/>
                </a:solidFill>
                <a:latin typeface="Arial"/>
                <a:ea typeface="Arial"/>
                <a:cs typeface="Arial"/>
                <a:sym typeface="Arial"/>
              </a:endParaRPr>
            </a:p>
          </p:txBody>
        </p:sp>
        <p:sp>
          <p:nvSpPr>
            <p:cNvPr id="335" name="Google Shape;335;p25"/>
            <p:cNvSpPr/>
            <p:nvPr/>
          </p:nvSpPr>
          <p:spPr>
            <a:xfrm>
              <a:off x="7544630" y="801395"/>
              <a:ext cx="1864878" cy="467193"/>
            </a:xfrm>
            <a:prstGeom prst="roundRect">
              <a:avLst>
                <a:gd name="adj" fmla="val 16667"/>
              </a:avLst>
            </a:prstGeom>
            <a:solidFill>
              <a:srgbClr val="8DBD3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txBox="1"/>
            <p:nvPr/>
          </p:nvSpPr>
          <p:spPr>
            <a:xfrm>
              <a:off x="7602440" y="820988"/>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Arts</a:t>
              </a:r>
              <a:endParaRPr sz="1600" b="1" i="0" u="none" strike="noStrike" cap="none" dirty="0">
                <a:solidFill>
                  <a:schemeClr val="lt1"/>
                </a:solidFill>
                <a:latin typeface="Arial"/>
                <a:ea typeface="Arial"/>
                <a:cs typeface="Arial"/>
                <a:sym typeface="Arial"/>
              </a:endParaRPr>
            </a:p>
          </p:txBody>
        </p:sp>
        <p:sp>
          <p:nvSpPr>
            <p:cNvPr id="338" name="Google Shape;338;p25"/>
            <p:cNvSpPr/>
            <p:nvPr/>
          </p:nvSpPr>
          <p:spPr>
            <a:xfrm>
              <a:off x="8342767" y="1463247"/>
              <a:ext cx="1864878" cy="467193"/>
            </a:xfrm>
            <a:prstGeom prst="roundRect">
              <a:avLst>
                <a:gd name="adj" fmla="val 16667"/>
              </a:avLst>
            </a:prstGeom>
            <a:solidFill>
              <a:srgbClr val="92C33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txBox="1"/>
            <p:nvPr/>
          </p:nvSpPr>
          <p:spPr>
            <a:xfrm>
              <a:off x="8301683" y="1476989"/>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Dance</a:t>
              </a:r>
              <a:endParaRPr sz="1600" b="1" i="0" u="none" strike="noStrike" cap="none">
                <a:solidFill>
                  <a:schemeClr val="lt1"/>
                </a:solidFill>
                <a:latin typeface="Arial"/>
                <a:ea typeface="Arial"/>
                <a:cs typeface="Arial"/>
                <a:sym typeface="Arial"/>
              </a:endParaRPr>
            </a:p>
          </p:txBody>
        </p:sp>
        <p:sp>
          <p:nvSpPr>
            <p:cNvPr id="341" name="Google Shape;341;p25"/>
            <p:cNvSpPr/>
            <p:nvPr/>
          </p:nvSpPr>
          <p:spPr>
            <a:xfrm>
              <a:off x="8654041" y="2127141"/>
              <a:ext cx="1864878" cy="467193"/>
            </a:xfrm>
            <a:prstGeom prst="roundRect">
              <a:avLst>
                <a:gd name="adj" fmla="val 16667"/>
              </a:avLst>
            </a:prstGeom>
            <a:solidFill>
              <a:srgbClr val="95C73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txBox="1"/>
            <p:nvPr/>
          </p:nvSpPr>
          <p:spPr>
            <a:xfrm>
              <a:off x="8661319" y="2153918"/>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Music</a:t>
              </a:r>
              <a:endParaRPr sz="1600" b="1" i="0" u="none" strike="noStrike" cap="none" dirty="0">
                <a:solidFill>
                  <a:schemeClr val="lt1"/>
                </a:solidFill>
                <a:latin typeface="Arial"/>
                <a:ea typeface="Arial"/>
                <a:cs typeface="Arial"/>
                <a:sym typeface="Arial"/>
              </a:endParaRPr>
            </a:p>
          </p:txBody>
        </p:sp>
        <p:sp>
          <p:nvSpPr>
            <p:cNvPr id="344" name="Google Shape;344;p25"/>
            <p:cNvSpPr/>
            <p:nvPr/>
          </p:nvSpPr>
          <p:spPr>
            <a:xfrm>
              <a:off x="8743441" y="2807343"/>
              <a:ext cx="1864878" cy="467193"/>
            </a:xfrm>
            <a:prstGeom prst="roundRect">
              <a:avLst>
                <a:gd name="adj" fmla="val 16667"/>
              </a:avLst>
            </a:prstGeom>
            <a:solidFill>
              <a:srgbClr val="98C94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5"/>
            <p:cNvSpPr/>
            <p:nvPr/>
          </p:nvSpPr>
          <p:spPr>
            <a:xfrm>
              <a:off x="8360261" y="3507518"/>
              <a:ext cx="1864878" cy="467193"/>
            </a:xfrm>
            <a:prstGeom prst="roundRect">
              <a:avLst>
                <a:gd name="adj" fmla="val 16667"/>
              </a:avLst>
            </a:prstGeom>
            <a:solidFill>
              <a:srgbClr val="9BCA4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txBox="1"/>
            <p:nvPr/>
          </p:nvSpPr>
          <p:spPr>
            <a:xfrm>
              <a:off x="8383706" y="3532163"/>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Photograph</a:t>
              </a:r>
              <a:endParaRPr sz="1600" b="1" i="0" u="none" strike="noStrike" cap="none">
                <a:solidFill>
                  <a:schemeClr val="lt1"/>
                </a:solidFill>
                <a:latin typeface="Arial"/>
                <a:ea typeface="Arial"/>
                <a:cs typeface="Arial"/>
                <a:sym typeface="Arial"/>
              </a:endParaRPr>
            </a:p>
          </p:txBody>
        </p:sp>
        <p:sp>
          <p:nvSpPr>
            <p:cNvPr id="350" name="Google Shape;350;p25"/>
            <p:cNvSpPr/>
            <p:nvPr/>
          </p:nvSpPr>
          <p:spPr>
            <a:xfrm>
              <a:off x="7683268" y="4115023"/>
              <a:ext cx="1864878" cy="467193"/>
            </a:xfrm>
            <a:prstGeom prst="roundRect">
              <a:avLst>
                <a:gd name="adj" fmla="val 16667"/>
              </a:avLst>
            </a:prstGeom>
            <a:solidFill>
              <a:srgbClr val="9ECB5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txBox="1"/>
            <p:nvPr/>
          </p:nvSpPr>
          <p:spPr>
            <a:xfrm>
              <a:off x="7706074" y="4133606"/>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Ceramics</a:t>
              </a:r>
              <a:endParaRPr sz="1600" b="1" i="0" u="none" strike="noStrike" cap="none" dirty="0">
                <a:solidFill>
                  <a:schemeClr val="lt1"/>
                </a:solidFill>
                <a:latin typeface="Arial"/>
                <a:ea typeface="Arial"/>
                <a:cs typeface="Arial"/>
                <a:sym typeface="Arial"/>
              </a:endParaRPr>
            </a:p>
          </p:txBody>
        </p:sp>
        <p:sp>
          <p:nvSpPr>
            <p:cNvPr id="353" name="Google Shape;353;p25"/>
            <p:cNvSpPr/>
            <p:nvPr/>
          </p:nvSpPr>
          <p:spPr>
            <a:xfrm>
              <a:off x="5658066" y="4585721"/>
              <a:ext cx="1864878" cy="467193"/>
            </a:xfrm>
            <a:prstGeom prst="roundRect">
              <a:avLst>
                <a:gd name="adj" fmla="val 16667"/>
              </a:avLst>
            </a:prstGeom>
            <a:solidFill>
              <a:srgbClr val="A1CE5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25"/>
            <p:cNvSpPr txBox="1"/>
            <p:nvPr/>
          </p:nvSpPr>
          <p:spPr>
            <a:xfrm>
              <a:off x="5641881" y="4618749"/>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Drawing</a:t>
              </a:r>
              <a:endParaRPr sz="1600" b="1" i="0" u="none" strike="noStrike" cap="none" dirty="0">
                <a:solidFill>
                  <a:schemeClr val="lt1"/>
                </a:solidFill>
                <a:latin typeface="Arial"/>
                <a:ea typeface="Arial"/>
                <a:cs typeface="Arial"/>
                <a:sym typeface="Arial"/>
              </a:endParaRPr>
            </a:p>
          </p:txBody>
        </p:sp>
        <p:sp>
          <p:nvSpPr>
            <p:cNvPr id="356" name="Google Shape;356;p25"/>
            <p:cNvSpPr/>
            <p:nvPr/>
          </p:nvSpPr>
          <p:spPr>
            <a:xfrm>
              <a:off x="3479168" y="4585722"/>
              <a:ext cx="1864878" cy="467193"/>
            </a:xfrm>
            <a:prstGeom prst="roundRect">
              <a:avLst>
                <a:gd name="adj" fmla="val 16667"/>
              </a:avLst>
            </a:prstGeom>
            <a:solidFill>
              <a:srgbClr val="A4CF6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txBox="1"/>
            <p:nvPr/>
          </p:nvSpPr>
          <p:spPr>
            <a:xfrm>
              <a:off x="3508595" y="4631334"/>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Games</a:t>
              </a:r>
              <a:endParaRPr dirty="0"/>
            </a:p>
          </p:txBody>
        </p:sp>
        <p:sp>
          <p:nvSpPr>
            <p:cNvPr id="359" name="Google Shape;359;p25"/>
            <p:cNvSpPr/>
            <p:nvPr/>
          </p:nvSpPr>
          <p:spPr>
            <a:xfrm>
              <a:off x="1866862" y="4097234"/>
              <a:ext cx="1864878" cy="467193"/>
            </a:xfrm>
            <a:prstGeom prst="roundRect">
              <a:avLst>
                <a:gd name="adj" fmla="val 16667"/>
              </a:avLst>
            </a:prstGeom>
            <a:solidFill>
              <a:srgbClr val="A7D06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txBox="1"/>
            <p:nvPr/>
          </p:nvSpPr>
          <p:spPr>
            <a:xfrm>
              <a:off x="1889668" y="4147718"/>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Sculpture </a:t>
              </a:r>
              <a:endParaRPr dirty="0"/>
            </a:p>
          </p:txBody>
        </p:sp>
        <p:sp>
          <p:nvSpPr>
            <p:cNvPr id="362" name="Google Shape;362;p25"/>
            <p:cNvSpPr/>
            <p:nvPr/>
          </p:nvSpPr>
          <p:spPr>
            <a:xfrm>
              <a:off x="780429" y="3490056"/>
              <a:ext cx="1864878" cy="467193"/>
            </a:xfrm>
            <a:prstGeom prst="roundRect">
              <a:avLst>
                <a:gd name="adj" fmla="val 16667"/>
              </a:avLst>
            </a:prstGeom>
            <a:solidFill>
              <a:srgbClr val="ABD37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txBox="1"/>
            <p:nvPr/>
          </p:nvSpPr>
          <p:spPr>
            <a:xfrm>
              <a:off x="827996" y="3525888"/>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Reading</a:t>
              </a:r>
              <a:endParaRPr/>
            </a:p>
          </p:txBody>
        </p:sp>
        <p:sp>
          <p:nvSpPr>
            <p:cNvPr id="365" name="Google Shape;365;p25"/>
            <p:cNvSpPr/>
            <p:nvPr/>
          </p:nvSpPr>
          <p:spPr>
            <a:xfrm>
              <a:off x="524983" y="2809077"/>
              <a:ext cx="1864878" cy="467193"/>
            </a:xfrm>
            <a:prstGeom prst="roundRect">
              <a:avLst>
                <a:gd name="adj" fmla="val 16667"/>
              </a:avLst>
            </a:prstGeom>
            <a:solidFill>
              <a:srgbClr val="AED47A"/>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txBox="1"/>
            <p:nvPr/>
          </p:nvSpPr>
          <p:spPr>
            <a:xfrm>
              <a:off x="547789" y="2830150"/>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Museums</a:t>
              </a:r>
              <a:endParaRPr dirty="0"/>
            </a:p>
          </p:txBody>
        </p:sp>
        <p:sp>
          <p:nvSpPr>
            <p:cNvPr id="368" name="Google Shape;368;p25"/>
            <p:cNvSpPr/>
            <p:nvPr/>
          </p:nvSpPr>
          <p:spPr>
            <a:xfrm>
              <a:off x="683182" y="2157398"/>
              <a:ext cx="1864878" cy="467193"/>
            </a:xfrm>
            <a:prstGeom prst="roundRect">
              <a:avLst>
                <a:gd name="adj" fmla="val 16667"/>
              </a:avLst>
            </a:prstGeom>
            <a:solidFill>
              <a:srgbClr val="B2D6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txBox="1"/>
            <p:nvPr/>
          </p:nvSpPr>
          <p:spPr>
            <a:xfrm>
              <a:off x="705988" y="2180204"/>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Concerts</a:t>
              </a:r>
              <a:endParaRPr/>
            </a:p>
          </p:txBody>
        </p:sp>
        <p:sp>
          <p:nvSpPr>
            <p:cNvPr id="371" name="Google Shape;371;p25"/>
            <p:cNvSpPr/>
            <p:nvPr/>
          </p:nvSpPr>
          <p:spPr>
            <a:xfrm>
              <a:off x="999287" y="1451563"/>
              <a:ext cx="1864878" cy="467193"/>
            </a:xfrm>
            <a:prstGeom prst="roundRect">
              <a:avLst>
                <a:gd name="adj" fmla="val 16667"/>
              </a:avLst>
            </a:prstGeom>
            <a:solidFill>
              <a:srgbClr val="B6D88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txBox="1"/>
            <p:nvPr/>
          </p:nvSpPr>
          <p:spPr>
            <a:xfrm>
              <a:off x="999286" y="1456498"/>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Theatre</a:t>
              </a:r>
              <a:endParaRPr dirty="0"/>
            </a:p>
          </p:txBody>
        </p:sp>
        <p:sp>
          <p:nvSpPr>
            <p:cNvPr id="374" name="Google Shape;374;p25"/>
            <p:cNvSpPr/>
            <p:nvPr/>
          </p:nvSpPr>
          <p:spPr>
            <a:xfrm>
              <a:off x="2043495" y="779588"/>
              <a:ext cx="1864878" cy="467193"/>
            </a:xfrm>
            <a:prstGeom prst="roundRect">
              <a:avLst>
                <a:gd name="adj" fmla="val 16667"/>
              </a:avLst>
            </a:prstGeom>
            <a:solidFill>
              <a:srgbClr val="BADA9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txBox="1"/>
            <p:nvPr/>
          </p:nvSpPr>
          <p:spPr>
            <a:xfrm>
              <a:off x="2066301" y="802393"/>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a:solidFill>
                    <a:schemeClr val="lt1"/>
                  </a:solidFill>
                  <a:latin typeface="Arial"/>
                  <a:ea typeface="Arial"/>
                  <a:cs typeface="Arial"/>
                  <a:sym typeface="Arial"/>
                </a:rPr>
                <a:t>Circus</a:t>
              </a:r>
              <a:endParaRPr/>
            </a:p>
          </p:txBody>
        </p:sp>
        <p:sp>
          <p:nvSpPr>
            <p:cNvPr id="377" name="Google Shape;377;p25"/>
            <p:cNvSpPr/>
            <p:nvPr/>
          </p:nvSpPr>
          <p:spPr>
            <a:xfrm>
              <a:off x="3479168" y="267541"/>
              <a:ext cx="1864878" cy="467193"/>
            </a:xfrm>
            <a:prstGeom prst="roundRect">
              <a:avLst>
                <a:gd name="adj" fmla="val 16667"/>
              </a:avLst>
            </a:prstGeom>
            <a:solidFill>
              <a:srgbClr val="BEDB98"/>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txBox="1"/>
            <p:nvPr/>
          </p:nvSpPr>
          <p:spPr>
            <a:xfrm>
              <a:off x="3501974" y="290347"/>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Writing</a:t>
              </a:r>
              <a:endParaRPr dirty="0"/>
            </a:p>
          </p:txBody>
        </p:sp>
        <p:sp>
          <p:nvSpPr>
            <p:cNvPr id="5" name="Google Shape;345;p25">
              <a:extLst>
                <a:ext uri="{FF2B5EF4-FFF2-40B4-BE49-F238E27FC236}">
                  <a16:creationId xmlns:a16="http://schemas.microsoft.com/office/drawing/2014/main" id="{18F2EC3E-B7B6-93DF-C027-F6B27A622613}"/>
                </a:ext>
              </a:extLst>
            </p:cNvPr>
            <p:cNvSpPr txBox="1"/>
            <p:nvPr/>
          </p:nvSpPr>
          <p:spPr>
            <a:xfrm>
              <a:off x="8766247" y="2837342"/>
              <a:ext cx="1819266" cy="4215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1600" b="1" i="0" u="none" strike="noStrike" cap="none" dirty="0">
                  <a:solidFill>
                    <a:schemeClr val="lt1"/>
                  </a:solidFill>
                  <a:latin typeface="Arial"/>
                  <a:ea typeface="Arial"/>
                  <a:cs typeface="Arial"/>
                  <a:sym typeface="Arial"/>
                </a:rPr>
                <a:t>Singing </a:t>
              </a:r>
              <a:endParaRPr sz="1600" b="1" i="0" u="none" strike="noStrike" cap="none" dirty="0">
                <a:solidFill>
                  <a:schemeClr val="lt1"/>
                </a:solidFill>
                <a:latin typeface="Arial"/>
                <a:ea typeface="Arial"/>
                <a:cs typeface="Arial"/>
                <a:sym typeface="Arial"/>
              </a:endParaRPr>
            </a:p>
          </p:txBody>
        </p:sp>
      </p:grpSp>
      <p:sp>
        <p:nvSpPr>
          <p:cNvPr id="380" name="Google Shape;380;p25"/>
          <p:cNvSpPr txBox="1"/>
          <p:nvPr/>
        </p:nvSpPr>
        <p:spPr>
          <a:xfrm>
            <a:off x="2741132" y="2858675"/>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Forms of Creative Methods</a:t>
            </a:r>
            <a:endParaRPr dirty="0"/>
          </a:p>
        </p:txBody>
      </p:sp>
      <p:sp>
        <p:nvSpPr>
          <p:cNvPr id="4" name="TextBox 3">
            <a:extLst>
              <a:ext uri="{FF2B5EF4-FFF2-40B4-BE49-F238E27FC236}">
                <a16:creationId xmlns:a16="http://schemas.microsoft.com/office/drawing/2014/main" id="{8652FA95-7AC0-3823-060A-3CE255184633}"/>
              </a:ext>
            </a:extLst>
          </p:cNvPr>
          <p:cNvSpPr txBox="1"/>
          <p:nvPr/>
        </p:nvSpPr>
        <p:spPr>
          <a:xfrm>
            <a:off x="509046" y="6090049"/>
            <a:ext cx="11378153" cy="369332"/>
          </a:xfrm>
          <a:prstGeom prst="rect">
            <a:avLst/>
          </a:prstGeom>
          <a:noFill/>
        </p:spPr>
        <p:txBody>
          <a:bodyPr wrap="square">
            <a:spAutoFit/>
          </a:bodyPr>
          <a:lstStyle/>
          <a:p>
            <a:pPr algn="just"/>
            <a:r>
              <a:rPr lang="en-US" sz="1800" dirty="0">
                <a:solidFill>
                  <a:srgbClr val="275552"/>
                </a:solidFill>
              </a:rPr>
              <a:t>Let’s see in the following slides some more information for some of them and explore a couple of  examples…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26"/>
          <p:cNvSpPr/>
          <p:nvPr/>
        </p:nvSpPr>
        <p:spPr>
          <a:xfrm>
            <a:off x="462758" y="314245"/>
            <a:ext cx="11266487" cy="2064464"/>
          </a:xfrm>
          <a:prstGeom prst="roundRect">
            <a:avLst>
              <a:gd name="adj" fmla="val 10581"/>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6" name="Google Shape;386;p26"/>
          <p:cNvSpPr txBox="1"/>
          <p:nvPr/>
        </p:nvSpPr>
        <p:spPr>
          <a:xfrm>
            <a:off x="2497137" y="311001"/>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Singing</a:t>
            </a:r>
            <a:endParaRPr dirty="0"/>
          </a:p>
        </p:txBody>
      </p:sp>
      <p:sp>
        <p:nvSpPr>
          <p:cNvPr id="387" name="Google Shape;387;p26"/>
          <p:cNvSpPr/>
          <p:nvPr/>
        </p:nvSpPr>
        <p:spPr>
          <a:xfrm>
            <a:off x="492214" y="2484708"/>
            <a:ext cx="11266487" cy="2108609"/>
          </a:xfrm>
          <a:prstGeom prst="roundRect">
            <a:avLst>
              <a:gd name="adj" fmla="val 8999"/>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8" name="Google Shape;388;p26"/>
          <p:cNvSpPr txBox="1"/>
          <p:nvPr/>
        </p:nvSpPr>
        <p:spPr>
          <a:xfrm>
            <a:off x="766303" y="750924"/>
            <a:ext cx="10600483" cy="156962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Enhances physical, mental wellbeing and moral status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Reduces the feeling of loneliness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Reduces the visits to doctors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Decreases the falls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Impairs the medicine intakes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Improves the breathing and quality of life</a:t>
            </a:r>
            <a:endParaRPr sz="1600" b="1" i="0" u="none" strike="noStrike" cap="none" dirty="0">
              <a:solidFill>
                <a:srgbClr val="275552"/>
              </a:solidFill>
              <a:latin typeface="Arial"/>
              <a:ea typeface="Arial"/>
              <a:cs typeface="Arial"/>
              <a:sym typeface="Arial"/>
            </a:endParaRPr>
          </a:p>
        </p:txBody>
      </p:sp>
      <p:sp>
        <p:nvSpPr>
          <p:cNvPr id="389" name="Google Shape;389;p26"/>
          <p:cNvSpPr txBox="1"/>
          <p:nvPr/>
        </p:nvSpPr>
        <p:spPr>
          <a:xfrm>
            <a:off x="2467681" y="2518860"/>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Reading</a:t>
            </a:r>
            <a:endParaRPr sz="2800" b="1" i="0" u="none" strike="noStrike" cap="none" dirty="0">
              <a:solidFill>
                <a:srgbClr val="275552"/>
              </a:solidFill>
              <a:latin typeface="Arial"/>
              <a:ea typeface="Arial"/>
              <a:cs typeface="Arial"/>
              <a:sym typeface="Arial"/>
            </a:endParaRPr>
          </a:p>
        </p:txBody>
      </p:sp>
      <p:sp>
        <p:nvSpPr>
          <p:cNvPr id="390" name="Google Shape;390;p26"/>
          <p:cNvSpPr txBox="1"/>
          <p:nvPr/>
        </p:nvSpPr>
        <p:spPr>
          <a:xfrm>
            <a:off x="626267" y="3054435"/>
            <a:ext cx="10939463" cy="1538883"/>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Reading comics and books make people of a community learn for a first time about diseases and health</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Messages about health and different diseases can be delivered by comics</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People can experience situations by reading</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Reading can speed reflection in different aspects</a:t>
            </a:r>
            <a:endParaRPr sz="1600" b="1" i="0" u="none" strike="noStrike" cap="none" dirty="0">
              <a:solidFill>
                <a:srgbClr val="275552"/>
              </a:solidFill>
              <a:latin typeface="Arial"/>
              <a:ea typeface="Arial"/>
              <a:cs typeface="Arial"/>
              <a:sym typeface="Arial"/>
            </a:endParaRPr>
          </a:p>
          <a:p>
            <a:pPr marL="0" marR="0" lvl="0" indent="0" algn="r" rtl="0">
              <a:spcBef>
                <a:spcPts val="0"/>
              </a:spcBef>
              <a:spcAft>
                <a:spcPts val="0"/>
              </a:spcAft>
              <a:buNone/>
            </a:pPr>
            <a:endParaRPr sz="1400" b="0" i="0" u="none" strike="noStrike" cap="none" dirty="0">
              <a:solidFill>
                <a:srgbClr val="275552"/>
              </a:solidFill>
              <a:latin typeface="Arial"/>
              <a:ea typeface="Arial"/>
              <a:cs typeface="Arial"/>
              <a:sym typeface="Arial"/>
            </a:endParaRPr>
          </a:p>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(Burch, 2021)</a:t>
            </a:r>
            <a:endParaRPr dirty="0"/>
          </a:p>
        </p:txBody>
      </p:sp>
      <p:pic>
        <p:nvPicPr>
          <p:cNvPr id="391" name="Google Shape;391;p26" descr="Βιβλίο, Ανάγνωση, Αναγνωση, Εκπαίδευση"/>
          <p:cNvPicPr preferRelativeResize="0"/>
          <p:nvPr/>
        </p:nvPicPr>
        <p:blipFill rotWithShape="1">
          <a:blip r:embed="rId4">
            <a:alphaModFix/>
          </a:blip>
          <a:srcRect/>
          <a:stretch/>
        </p:blipFill>
        <p:spPr>
          <a:xfrm>
            <a:off x="8686335" y="3462776"/>
            <a:ext cx="2142477" cy="1124800"/>
          </a:xfrm>
          <a:prstGeom prst="rect">
            <a:avLst/>
          </a:prstGeom>
          <a:noFill/>
          <a:ln>
            <a:noFill/>
          </a:ln>
        </p:spPr>
      </p:pic>
      <p:pic>
        <p:nvPicPr>
          <p:cNvPr id="392" name="Google Shape;392;p26" descr="Μικρόφωνο, Τραγουδώ, Τραγουδιστής, Ήχου"/>
          <p:cNvPicPr preferRelativeResize="0"/>
          <p:nvPr/>
        </p:nvPicPr>
        <p:blipFill rotWithShape="1">
          <a:blip r:embed="rId5">
            <a:alphaModFix/>
          </a:blip>
          <a:srcRect/>
          <a:stretch/>
        </p:blipFill>
        <p:spPr>
          <a:xfrm>
            <a:off x="8573371" y="674392"/>
            <a:ext cx="1254170" cy="1597559"/>
          </a:xfrm>
          <a:prstGeom prst="rect">
            <a:avLst/>
          </a:prstGeom>
          <a:noFill/>
          <a:ln>
            <a:noFill/>
          </a:ln>
        </p:spPr>
      </p:pic>
      <p:sp>
        <p:nvSpPr>
          <p:cNvPr id="393" name="Google Shape;393;p26"/>
          <p:cNvSpPr/>
          <p:nvPr/>
        </p:nvSpPr>
        <p:spPr>
          <a:xfrm>
            <a:off x="7702139" y="370327"/>
            <a:ext cx="2175923" cy="1901624"/>
          </a:xfrm>
          <a:prstGeom prst="rect">
            <a:avLst/>
          </a:prstGeom>
          <a:solidFill>
            <a:srgbClr val="E0F2E6">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4" name="Google Shape;394;p26"/>
          <p:cNvSpPr/>
          <p:nvPr/>
        </p:nvSpPr>
        <p:spPr>
          <a:xfrm rot="5400000">
            <a:off x="8346063" y="2759532"/>
            <a:ext cx="1212395" cy="2500243"/>
          </a:xfrm>
          <a:prstGeom prst="rect">
            <a:avLst/>
          </a:prstGeom>
          <a:solidFill>
            <a:srgbClr val="E0F2E6">
              <a:alpha val="3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399;p27">
            <a:extLst>
              <a:ext uri="{FF2B5EF4-FFF2-40B4-BE49-F238E27FC236}">
                <a16:creationId xmlns:a16="http://schemas.microsoft.com/office/drawing/2014/main" id="{91153717-BEEB-9326-4C53-DA8581817C83}"/>
              </a:ext>
            </a:extLst>
          </p:cNvPr>
          <p:cNvSpPr/>
          <p:nvPr/>
        </p:nvSpPr>
        <p:spPr>
          <a:xfrm>
            <a:off x="492214" y="4708164"/>
            <a:ext cx="11266487" cy="1847163"/>
          </a:xfrm>
          <a:prstGeom prst="roundRect">
            <a:avLst>
              <a:gd name="adj" fmla="val 9903"/>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00;p27">
            <a:extLst>
              <a:ext uri="{FF2B5EF4-FFF2-40B4-BE49-F238E27FC236}">
                <a16:creationId xmlns:a16="http://schemas.microsoft.com/office/drawing/2014/main" id="{E14128DC-A9C9-D81E-16B0-D09F15F426F4}"/>
              </a:ext>
            </a:extLst>
          </p:cNvPr>
          <p:cNvSpPr txBox="1"/>
          <p:nvPr/>
        </p:nvSpPr>
        <p:spPr>
          <a:xfrm>
            <a:off x="2513099" y="4762902"/>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Theatre</a:t>
            </a:r>
            <a:endParaRPr dirty="0"/>
          </a:p>
        </p:txBody>
      </p:sp>
      <p:sp>
        <p:nvSpPr>
          <p:cNvPr id="4" name="Google Shape;402;p27">
            <a:extLst>
              <a:ext uri="{FF2B5EF4-FFF2-40B4-BE49-F238E27FC236}">
                <a16:creationId xmlns:a16="http://schemas.microsoft.com/office/drawing/2014/main" id="{9F0F68CE-3354-A356-F56D-A52CF40A42C1}"/>
              </a:ext>
            </a:extLst>
          </p:cNvPr>
          <p:cNvSpPr/>
          <p:nvPr/>
        </p:nvSpPr>
        <p:spPr>
          <a:xfrm>
            <a:off x="3722149" y="5136747"/>
            <a:ext cx="7760427" cy="811076"/>
          </a:xfrm>
          <a:prstGeom prst="rect">
            <a:avLst/>
          </a:prstGeom>
          <a:noFill/>
          <a:ln>
            <a:noFill/>
          </a:ln>
        </p:spPr>
        <p:txBody>
          <a:bodyPr spcFirstLastPara="1" wrap="square" lIns="90000" tIns="45000" rIns="90000" bIns="45000" anchor="t" anchorCtr="0">
            <a:spAutoFit/>
          </a:bodyPr>
          <a:lstStyle/>
          <a:p>
            <a:pPr lvl="0">
              <a:lnSpc>
                <a:spcPct val="115000"/>
              </a:lnSpc>
              <a:spcBef>
                <a:spcPts val="1200"/>
              </a:spcBef>
              <a:buClr>
                <a:schemeClr val="dk1"/>
              </a:buClr>
              <a:buSzPts val="1100"/>
            </a:pPr>
            <a:r>
              <a:rPr lang="en-GB" sz="1600" dirty="0">
                <a:solidFill>
                  <a:srgbClr val="275552"/>
                </a:solidFill>
              </a:rPr>
              <a:t>The healing power of theatre is evident in all human cultures. Today, theatre is often cited as the art form that is closest to life itself.</a:t>
            </a:r>
            <a:endParaRPr sz="1600" dirty="0">
              <a:solidFill>
                <a:srgbClr val="275552"/>
              </a:solidFill>
            </a:endParaRPr>
          </a:p>
        </p:txBody>
      </p:sp>
      <p:pic>
        <p:nvPicPr>
          <p:cNvPr id="5" name="Google Shape;403;p27" descr="Παλμύρα, Έργο, Τελείως Διορθωμένος">
            <a:extLst>
              <a:ext uri="{FF2B5EF4-FFF2-40B4-BE49-F238E27FC236}">
                <a16:creationId xmlns:a16="http://schemas.microsoft.com/office/drawing/2014/main" id="{37851494-B0EB-DBB5-E603-D19F7DD08611}"/>
              </a:ext>
            </a:extLst>
          </p:cNvPr>
          <p:cNvPicPr preferRelativeResize="0"/>
          <p:nvPr/>
        </p:nvPicPr>
        <p:blipFill rotWithShape="1">
          <a:blip r:embed="rId6">
            <a:alphaModFix/>
          </a:blip>
          <a:srcRect/>
          <a:stretch/>
        </p:blipFill>
        <p:spPr>
          <a:xfrm>
            <a:off x="815712" y="4776942"/>
            <a:ext cx="2748729" cy="1710731"/>
          </a:xfrm>
          <a:prstGeom prst="rect">
            <a:avLst/>
          </a:prstGeom>
          <a:noFill/>
          <a:ln>
            <a:noFill/>
          </a:ln>
        </p:spPr>
      </p:pic>
      <p:sp>
        <p:nvSpPr>
          <p:cNvPr id="6" name="TextBox 5">
            <a:extLst>
              <a:ext uri="{FF2B5EF4-FFF2-40B4-BE49-F238E27FC236}">
                <a16:creationId xmlns:a16="http://schemas.microsoft.com/office/drawing/2014/main" id="{1641C2DE-5223-C726-48D5-9C2D41C2C81A}"/>
              </a:ext>
            </a:extLst>
          </p:cNvPr>
          <p:cNvSpPr txBox="1"/>
          <p:nvPr/>
        </p:nvSpPr>
        <p:spPr>
          <a:xfrm>
            <a:off x="5647103" y="6179896"/>
            <a:ext cx="6097554" cy="307777"/>
          </a:xfrm>
          <a:prstGeom prst="rect">
            <a:avLst/>
          </a:prstGeom>
          <a:noFill/>
        </p:spPr>
        <p:txBody>
          <a:bodyPr wrap="square">
            <a:spAutoFit/>
          </a:bodyPr>
          <a:lstStyle/>
          <a:p>
            <a:pPr marL="0" marR="0" lvl="0" indent="0" algn="r" rtl="0">
              <a:spcBef>
                <a:spcPts val="0"/>
              </a:spcBef>
              <a:spcAft>
                <a:spcPts val="0"/>
              </a:spcAft>
              <a:buNone/>
            </a:pPr>
            <a:r>
              <a:rPr lang="da-DK" dirty="0">
                <a:solidFill>
                  <a:srgbClr val="275552"/>
                </a:solidFill>
              </a:rPr>
              <a:t>(Pufahl et al., 2021) </a:t>
            </a:r>
          </a:p>
        </p:txBody>
      </p:sp>
      <p:sp>
        <p:nvSpPr>
          <p:cNvPr id="8" name="TextBox 7">
            <a:extLst>
              <a:ext uri="{FF2B5EF4-FFF2-40B4-BE49-F238E27FC236}">
                <a16:creationId xmlns:a16="http://schemas.microsoft.com/office/drawing/2014/main" id="{0D2A0036-2B01-236E-CA32-4A53ABDC21FE}"/>
              </a:ext>
            </a:extLst>
          </p:cNvPr>
          <p:cNvSpPr txBox="1"/>
          <p:nvPr/>
        </p:nvSpPr>
        <p:spPr>
          <a:xfrm>
            <a:off x="5529832" y="2003355"/>
            <a:ext cx="6097554" cy="307777"/>
          </a:xfrm>
          <a:prstGeom prst="rect">
            <a:avLst/>
          </a:prstGeom>
          <a:noFill/>
        </p:spPr>
        <p:txBody>
          <a:bodyPr wrap="square">
            <a:spAutoFit/>
          </a:bodyPr>
          <a:lstStyle/>
          <a:p>
            <a:pPr algn="r"/>
            <a:r>
              <a:rPr lang="en-GB" dirty="0">
                <a:solidFill>
                  <a:srgbClr val="275552"/>
                </a:solidFill>
              </a:rPr>
              <a:t>(Clift, 2012)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7"/>
        <p:cNvGrpSpPr/>
        <p:nvPr/>
      </p:nvGrpSpPr>
      <p:grpSpPr>
        <a:xfrm>
          <a:off x="0" y="0"/>
          <a:ext cx="0" cy="0"/>
          <a:chOff x="0" y="0"/>
          <a:chExt cx="0" cy="0"/>
        </a:xfrm>
      </p:grpSpPr>
      <p:sp>
        <p:nvSpPr>
          <p:cNvPr id="408" name="Google Shape;408;p28"/>
          <p:cNvSpPr/>
          <p:nvPr/>
        </p:nvSpPr>
        <p:spPr>
          <a:xfrm>
            <a:off x="462756" y="391329"/>
            <a:ext cx="11266487" cy="2115643"/>
          </a:xfrm>
          <a:prstGeom prst="roundRect">
            <a:avLst>
              <a:gd name="adj" fmla="val 11079"/>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9" name="Google Shape;409;p28" descr="Aleksandr Pushkin, Ποιητής, Ποίηση"/>
          <p:cNvPicPr preferRelativeResize="0"/>
          <p:nvPr/>
        </p:nvPicPr>
        <p:blipFill rotWithShape="1">
          <a:blip r:embed="rId4">
            <a:alphaModFix/>
          </a:blip>
          <a:srcRect/>
          <a:stretch/>
        </p:blipFill>
        <p:spPr>
          <a:xfrm>
            <a:off x="9570736" y="452392"/>
            <a:ext cx="2007897" cy="1990846"/>
          </a:xfrm>
          <a:prstGeom prst="rect">
            <a:avLst/>
          </a:prstGeom>
          <a:noFill/>
          <a:ln>
            <a:noFill/>
          </a:ln>
        </p:spPr>
      </p:pic>
      <p:sp>
        <p:nvSpPr>
          <p:cNvPr id="410" name="Google Shape;410;p28"/>
          <p:cNvSpPr txBox="1"/>
          <p:nvPr/>
        </p:nvSpPr>
        <p:spPr>
          <a:xfrm>
            <a:off x="2549105" y="403241"/>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275552"/>
                </a:solidFill>
                <a:latin typeface="Arial"/>
                <a:ea typeface="Arial"/>
                <a:cs typeface="Arial"/>
                <a:sym typeface="Arial"/>
              </a:rPr>
              <a:t>Poetry</a:t>
            </a:r>
            <a:endParaRPr/>
          </a:p>
        </p:txBody>
      </p:sp>
      <p:sp>
        <p:nvSpPr>
          <p:cNvPr id="411" name="Google Shape;411;p28"/>
          <p:cNvSpPr txBox="1"/>
          <p:nvPr/>
        </p:nvSpPr>
        <p:spPr>
          <a:xfrm>
            <a:off x="462756" y="774955"/>
            <a:ext cx="11194457" cy="1748130"/>
          </a:xfrm>
          <a:prstGeom prst="rect">
            <a:avLst/>
          </a:prstGeom>
          <a:noFill/>
          <a:ln>
            <a:noFill/>
          </a:ln>
        </p:spPr>
        <p:txBody>
          <a:bodyPr spcFirstLastPara="1" wrap="square" lIns="91425" tIns="45700" rIns="91425" bIns="45700" anchor="t" anchorCtr="0">
            <a:spAutoFit/>
          </a:bodyPr>
          <a:lstStyle/>
          <a:p>
            <a:pPr marL="457200" lvl="0" indent="-298450" algn="l" rtl="0">
              <a:lnSpc>
                <a:spcPct val="115000"/>
              </a:lnSpc>
              <a:spcBef>
                <a:spcPts val="1200"/>
              </a:spcBef>
              <a:spcAft>
                <a:spcPts val="0"/>
              </a:spcAft>
              <a:buClr>
                <a:srgbClr val="275552"/>
              </a:buClr>
              <a:buSzPts val="1100"/>
              <a:buFont typeface="Wingdings" panose="05000000000000000000" pitchFamily="2" charset="2"/>
              <a:buChar char="§"/>
            </a:pPr>
            <a:r>
              <a:rPr lang="en-GB" sz="1600" dirty="0">
                <a:solidFill>
                  <a:srgbClr val="275552"/>
                </a:solidFill>
              </a:rPr>
              <a:t>It can help children share their experiences and messages about disease prevention</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It can increase knowledge about diseases and provide an understanding of their effects on people's health</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It can provide insight into how preventive behaviour works</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It can release, inspire, transform, and even start a revolution</a:t>
            </a:r>
            <a:endParaRPr sz="1600" dirty="0">
              <a:solidFill>
                <a:srgbClr val="275552"/>
              </a:solidFill>
            </a:endParaRPr>
          </a:p>
          <a:p>
            <a:pPr marR="0" lvl="0" algn="r" rtl="0">
              <a:spcBef>
                <a:spcPts val="1200"/>
              </a:spcBef>
              <a:spcAft>
                <a:spcPts val="0"/>
              </a:spcAft>
              <a:buClr>
                <a:srgbClr val="275552"/>
              </a:buClr>
            </a:pPr>
            <a:r>
              <a:rPr lang="en-GB" sz="1400" b="0" i="0" u="none" strike="noStrike" cap="none" dirty="0">
                <a:solidFill>
                  <a:srgbClr val="275552"/>
                </a:solidFill>
                <a:latin typeface="Arial"/>
                <a:ea typeface="Arial"/>
                <a:cs typeface="Arial"/>
                <a:sym typeface="Arial"/>
              </a:rPr>
              <a:t>(Edmondson, 2021; </a:t>
            </a:r>
            <a:r>
              <a:rPr lang="en-GB" sz="1400" b="0" i="0" u="none" strike="noStrike" cap="none" dirty="0" err="1">
                <a:solidFill>
                  <a:srgbClr val="275552"/>
                </a:solidFill>
                <a:latin typeface="Arial"/>
                <a:ea typeface="Arial"/>
                <a:cs typeface="Arial"/>
                <a:sym typeface="Arial"/>
              </a:rPr>
              <a:t>Petteway</a:t>
            </a:r>
            <a:r>
              <a:rPr lang="en-GB" sz="1400" b="0" i="0" u="none" strike="noStrike" cap="none" dirty="0">
                <a:solidFill>
                  <a:srgbClr val="275552"/>
                </a:solidFill>
                <a:latin typeface="Arial"/>
                <a:ea typeface="Arial"/>
                <a:cs typeface="Arial"/>
                <a:sym typeface="Arial"/>
              </a:rPr>
              <a:t> 2021) </a:t>
            </a:r>
            <a:endParaRPr dirty="0"/>
          </a:p>
        </p:txBody>
      </p:sp>
      <p:sp>
        <p:nvSpPr>
          <p:cNvPr id="412" name="Google Shape;412;p28"/>
          <p:cNvSpPr/>
          <p:nvPr/>
        </p:nvSpPr>
        <p:spPr>
          <a:xfrm>
            <a:off x="462756" y="2599352"/>
            <a:ext cx="11266487" cy="1961883"/>
          </a:xfrm>
          <a:prstGeom prst="roundRect">
            <a:avLst>
              <a:gd name="adj" fmla="val 9100"/>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3" name="Google Shape;413;p28"/>
          <p:cNvSpPr txBox="1"/>
          <p:nvPr/>
        </p:nvSpPr>
        <p:spPr>
          <a:xfrm>
            <a:off x="2608286" y="2661844"/>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275552"/>
                </a:solidFill>
                <a:latin typeface="Arial"/>
                <a:ea typeface="Arial"/>
                <a:cs typeface="Arial"/>
                <a:sym typeface="Arial"/>
              </a:rPr>
              <a:t>Music</a:t>
            </a:r>
            <a:endParaRPr sz="2800" b="1" i="0" u="none" strike="noStrike" cap="none">
              <a:solidFill>
                <a:srgbClr val="275552"/>
              </a:solidFill>
              <a:latin typeface="Arial"/>
              <a:ea typeface="Arial"/>
              <a:cs typeface="Arial"/>
              <a:sym typeface="Arial"/>
            </a:endParaRPr>
          </a:p>
        </p:txBody>
      </p:sp>
      <p:sp>
        <p:nvSpPr>
          <p:cNvPr id="414" name="Google Shape;414;p28"/>
          <p:cNvSpPr txBox="1"/>
          <p:nvPr/>
        </p:nvSpPr>
        <p:spPr>
          <a:xfrm>
            <a:off x="462756" y="3112150"/>
            <a:ext cx="11122500" cy="1095644"/>
          </a:xfrm>
          <a:prstGeom prst="rect">
            <a:avLst/>
          </a:prstGeom>
          <a:noFill/>
          <a:ln>
            <a:noFill/>
          </a:ln>
        </p:spPr>
        <p:txBody>
          <a:bodyPr spcFirstLastPara="1" wrap="square" lIns="91425" tIns="45700" rIns="91425" bIns="45700" anchor="t" anchorCtr="0">
            <a:spAutoFit/>
          </a:bodyPr>
          <a:lstStyle/>
          <a:p>
            <a:pPr marL="457200" lvl="0" indent="-298450" algn="l" rtl="0">
              <a:lnSpc>
                <a:spcPct val="115000"/>
              </a:lnSpc>
              <a:spcBef>
                <a:spcPts val="1200"/>
              </a:spcBef>
              <a:spcAft>
                <a:spcPts val="0"/>
              </a:spcAft>
              <a:buClr>
                <a:srgbClr val="275552"/>
              </a:buClr>
              <a:buSzPts val="1100"/>
              <a:buFont typeface="Wingdings" panose="05000000000000000000" pitchFamily="2" charset="2"/>
              <a:buChar char="§"/>
            </a:pPr>
            <a:r>
              <a:rPr lang="en-GB" sz="1600" dirty="0">
                <a:solidFill>
                  <a:srgbClr val="275552"/>
                </a:solidFill>
              </a:rPr>
              <a:t>Listening to music can reduce the intensity of pain and the need for painkillers</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It can help people feel more prepared</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It is essential for social and emotional development, as well as mental well-being and resilience in children</a:t>
            </a:r>
            <a:endParaRPr sz="1600" dirty="0">
              <a:solidFill>
                <a:srgbClr val="275552"/>
              </a:solidFill>
            </a:endParaRPr>
          </a:p>
        </p:txBody>
      </p:sp>
      <p:sp>
        <p:nvSpPr>
          <p:cNvPr id="415" name="Google Shape;415;p28"/>
          <p:cNvSpPr/>
          <p:nvPr/>
        </p:nvSpPr>
        <p:spPr>
          <a:xfrm>
            <a:off x="462756" y="4676168"/>
            <a:ext cx="11266487" cy="1763800"/>
          </a:xfrm>
          <a:prstGeom prst="roundRect">
            <a:avLst>
              <a:gd name="adj" fmla="val 9292"/>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28"/>
          <p:cNvSpPr txBox="1"/>
          <p:nvPr/>
        </p:nvSpPr>
        <p:spPr>
          <a:xfrm>
            <a:off x="2497135" y="4676168"/>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275552"/>
                </a:solidFill>
                <a:latin typeface="Arial"/>
                <a:ea typeface="Arial"/>
                <a:cs typeface="Arial"/>
                <a:sym typeface="Arial"/>
              </a:rPr>
              <a:t>Games</a:t>
            </a:r>
            <a:endParaRPr sz="2800" b="1" i="0" u="none" strike="noStrike" cap="none">
              <a:solidFill>
                <a:srgbClr val="275552"/>
              </a:solidFill>
              <a:latin typeface="Arial"/>
              <a:ea typeface="Arial"/>
              <a:cs typeface="Arial"/>
              <a:sym typeface="Arial"/>
            </a:endParaRPr>
          </a:p>
        </p:txBody>
      </p:sp>
      <p:pic>
        <p:nvPicPr>
          <p:cNvPr id="417" name="Google Shape;417;p28" descr="Μελωδία, Μουσικη, Σημειώσεις"/>
          <p:cNvPicPr preferRelativeResize="0"/>
          <p:nvPr/>
        </p:nvPicPr>
        <p:blipFill rotWithShape="1">
          <a:blip r:embed="rId5">
            <a:alphaModFix/>
          </a:blip>
          <a:srcRect/>
          <a:stretch/>
        </p:blipFill>
        <p:spPr>
          <a:xfrm>
            <a:off x="9403018" y="2700511"/>
            <a:ext cx="1921397" cy="1152838"/>
          </a:xfrm>
          <a:prstGeom prst="rect">
            <a:avLst/>
          </a:prstGeom>
          <a:noFill/>
          <a:ln>
            <a:noFill/>
          </a:ln>
        </p:spPr>
      </p:pic>
      <p:sp>
        <p:nvSpPr>
          <p:cNvPr id="419" name="Google Shape;419;p28"/>
          <p:cNvSpPr/>
          <p:nvPr/>
        </p:nvSpPr>
        <p:spPr>
          <a:xfrm>
            <a:off x="8904711" y="2642510"/>
            <a:ext cx="2524099" cy="1210839"/>
          </a:xfrm>
          <a:prstGeom prst="rect">
            <a:avLst/>
          </a:prstGeom>
          <a:solidFill>
            <a:srgbClr val="E0F2E6">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1" name="Google Shape;421;p28"/>
          <p:cNvSpPr txBox="1"/>
          <p:nvPr/>
        </p:nvSpPr>
        <p:spPr>
          <a:xfrm>
            <a:off x="3419389" y="5089925"/>
            <a:ext cx="8159244" cy="1095644"/>
          </a:xfrm>
          <a:prstGeom prst="rect">
            <a:avLst/>
          </a:prstGeom>
          <a:noFill/>
          <a:ln>
            <a:noFill/>
          </a:ln>
        </p:spPr>
        <p:txBody>
          <a:bodyPr spcFirstLastPara="1" wrap="square" lIns="91425" tIns="45700" rIns="91425" bIns="45700" anchor="t" anchorCtr="0">
            <a:spAutoFit/>
          </a:bodyPr>
          <a:lstStyle/>
          <a:p>
            <a:pPr marL="457200" lvl="0" indent="-298450" algn="l" rtl="0">
              <a:lnSpc>
                <a:spcPct val="115000"/>
              </a:lnSpc>
              <a:spcBef>
                <a:spcPts val="1200"/>
              </a:spcBef>
              <a:spcAft>
                <a:spcPts val="0"/>
              </a:spcAft>
              <a:buClr>
                <a:srgbClr val="275552"/>
              </a:buClr>
              <a:buSzPts val="1100"/>
              <a:buFont typeface="Wingdings" panose="05000000000000000000" pitchFamily="2" charset="2"/>
              <a:buChar char="§"/>
            </a:pPr>
            <a:r>
              <a:rPr lang="en-GB" sz="1600" dirty="0">
                <a:solidFill>
                  <a:srgbClr val="275552"/>
                </a:solidFill>
              </a:rPr>
              <a:t>They tend to involve participants and increase their motivation and interest</a:t>
            </a:r>
            <a:endParaRPr sz="1600" dirty="0">
              <a:solidFill>
                <a:srgbClr val="275552"/>
              </a:solidFill>
            </a:endParaRPr>
          </a:p>
          <a:p>
            <a:pPr marL="457200" lvl="0" indent="-298450" algn="l" rtl="0">
              <a:lnSpc>
                <a:spcPct val="115000"/>
              </a:lnSpc>
              <a:spcBef>
                <a:spcPts val="0"/>
              </a:spcBef>
              <a:spcAft>
                <a:spcPts val="0"/>
              </a:spcAft>
              <a:buClr>
                <a:srgbClr val="275552"/>
              </a:buClr>
              <a:buSzPts val="1100"/>
              <a:buFont typeface="Wingdings" panose="05000000000000000000" pitchFamily="2" charset="2"/>
              <a:buChar char="§"/>
            </a:pPr>
            <a:r>
              <a:rPr lang="en-GB" sz="1600" dirty="0">
                <a:solidFill>
                  <a:srgbClr val="275552"/>
                </a:solidFill>
              </a:rPr>
              <a:t>Participants learn while taking part in a game, and the joy they experience is helpful for the learning process</a:t>
            </a:r>
            <a:endParaRPr sz="1600" dirty="0">
              <a:solidFill>
                <a:srgbClr val="275552"/>
              </a:solidFill>
            </a:endParaRPr>
          </a:p>
        </p:txBody>
      </p:sp>
      <p:pic>
        <p:nvPicPr>
          <p:cNvPr id="1028" name="Picture 4" descr="Μαύρο Και Άσπρο, Σκάκι, Παιχνίδι">
            <a:extLst>
              <a:ext uri="{FF2B5EF4-FFF2-40B4-BE49-F238E27FC236}">
                <a16:creationId xmlns:a16="http://schemas.microsoft.com/office/drawing/2014/main" id="{D552A1C8-5DE6-E989-8E6D-FD48F7B632B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0868" y="4717743"/>
            <a:ext cx="2005264" cy="10026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Διοικητικό Συμβούλιο, Παιχνίδι, Λούδο">
            <a:extLst>
              <a:ext uri="{FF2B5EF4-FFF2-40B4-BE49-F238E27FC236}">
                <a16:creationId xmlns:a16="http://schemas.microsoft.com/office/drawing/2014/main" id="{1E4F1C39-5AB8-1BC9-DD26-99EFC73440F3}"/>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390" y="5156188"/>
            <a:ext cx="1832990" cy="1211524"/>
          </a:xfrm>
          <a:prstGeom prst="rect">
            <a:avLst/>
          </a:prstGeom>
          <a:noFill/>
          <a:extLst>
            <a:ext uri="{909E8E84-426E-40DD-AFC4-6F175D3DCCD1}">
              <a14:hiddenFill xmlns:a14="http://schemas.microsoft.com/office/drawing/2010/main">
                <a:solidFill>
                  <a:srgbClr val="FFFFFF"/>
                </a:solidFill>
              </a14:hiddenFill>
            </a:ext>
          </a:extLst>
        </p:spPr>
      </p:pic>
      <p:sp>
        <p:nvSpPr>
          <p:cNvPr id="420" name="Google Shape;420;p28"/>
          <p:cNvSpPr/>
          <p:nvPr/>
        </p:nvSpPr>
        <p:spPr>
          <a:xfrm>
            <a:off x="646107" y="4716491"/>
            <a:ext cx="2589932" cy="1640785"/>
          </a:xfrm>
          <a:prstGeom prst="rect">
            <a:avLst/>
          </a:prstGeom>
          <a:solidFill>
            <a:srgbClr val="E0F2E6">
              <a:alpha val="4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5C32A1D0-18B8-9F06-F4AB-33C73C828C26}"/>
              </a:ext>
            </a:extLst>
          </p:cNvPr>
          <p:cNvSpPr txBox="1"/>
          <p:nvPr/>
        </p:nvSpPr>
        <p:spPr>
          <a:xfrm>
            <a:off x="5572615" y="6092547"/>
            <a:ext cx="6096000" cy="307777"/>
          </a:xfrm>
          <a:prstGeom prst="rect">
            <a:avLst/>
          </a:prstGeom>
          <a:noFill/>
        </p:spPr>
        <p:txBody>
          <a:bodyPr wrap="square">
            <a:spAutoFit/>
          </a:bodyPr>
          <a:lstStyle/>
          <a:p>
            <a:pPr marL="0" marR="0" lvl="0" indent="0" algn="r" rtl="0">
              <a:spcBef>
                <a:spcPts val="1200"/>
              </a:spcBef>
              <a:spcAft>
                <a:spcPts val="0"/>
              </a:spcAft>
              <a:buNone/>
            </a:pPr>
            <a:r>
              <a:rPr lang="en-GB" sz="1400" b="0" i="0" u="none" strike="noStrike" cap="none" dirty="0">
                <a:solidFill>
                  <a:srgbClr val="275552"/>
                </a:solidFill>
                <a:latin typeface="Arial"/>
                <a:ea typeface="Arial"/>
                <a:cs typeface="Arial"/>
                <a:sym typeface="Arial"/>
              </a:rPr>
              <a:t>(</a:t>
            </a:r>
            <a:r>
              <a:rPr lang="en-GB" sz="1400" b="0" i="0" u="none" strike="noStrike" cap="none" dirty="0" err="1">
                <a:solidFill>
                  <a:srgbClr val="275552"/>
                </a:solidFill>
                <a:latin typeface="Arial"/>
                <a:ea typeface="Arial"/>
                <a:cs typeface="Arial"/>
                <a:sym typeface="Arial"/>
              </a:rPr>
              <a:t>Bartfay</a:t>
            </a:r>
            <a:r>
              <a:rPr lang="en-GB" sz="1400" b="0" i="0" u="none" strike="noStrike" cap="none" dirty="0">
                <a:solidFill>
                  <a:srgbClr val="275552"/>
                </a:solidFill>
                <a:latin typeface="Arial"/>
                <a:ea typeface="Arial"/>
                <a:cs typeface="Arial"/>
                <a:sym typeface="Arial"/>
              </a:rPr>
              <a:t> &amp; </a:t>
            </a:r>
            <a:r>
              <a:rPr lang="en-GB" sz="1400" b="0" i="0" u="none" strike="noStrike" cap="none" dirty="0" err="1">
                <a:solidFill>
                  <a:srgbClr val="275552"/>
                </a:solidFill>
                <a:latin typeface="Arial"/>
                <a:ea typeface="Arial"/>
                <a:cs typeface="Arial"/>
                <a:sym typeface="Arial"/>
              </a:rPr>
              <a:t>Bartfay</a:t>
            </a:r>
            <a:r>
              <a:rPr lang="en-GB" sz="1400" b="0" i="0" u="none" strike="noStrike" cap="none" dirty="0">
                <a:solidFill>
                  <a:srgbClr val="275552"/>
                </a:solidFill>
                <a:latin typeface="Arial"/>
                <a:ea typeface="Arial"/>
                <a:cs typeface="Arial"/>
                <a:sym typeface="Arial"/>
              </a:rPr>
              <a:t>, 1994)</a:t>
            </a:r>
            <a:endParaRPr lang="en-GB" sz="1800" b="0" i="0" u="none" strike="noStrike" cap="none" dirty="0">
              <a:solidFill>
                <a:srgbClr val="275552"/>
              </a:solidFill>
              <a:latin typeface="Arial"/>
              <a:ea typeface="Arial"/>
              <a:cs typeface="Arial"/>
              <a:sym typeface="Arial"/>
            </a:endParaRPr>
          </a:p>
        </p:txBody>
      </p:sp>
      <p:sp>
        <p:nvSpPr>
          <p:cNvPr id="5" name="TextBox 4">
            <a:extLst>
              <a:ext uri="{FF2B5EF4-FFF2-40B4-BE49-F238E27FC236}">
                <a16:creationId xmlns:a16="http://schemas.microsoft.com/office/drawing/2014/main" id="{BDF866B6-F7D0-BFF3-4385-C839FC0E006B}"/>
              </a:ext>
            </a:extLst>
          </p:cNvPr>
          <p:cNvSpPr txBox="1"/>
          <p:nvPr/>
        </p:nvSpPr>
        <p:spPr>
          <a:xfrm>
            <a:off x="5489256" y="4176868"/>
            <a:ext cx="6096000"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275552"/>
              </a:buClr>
              <a:buSzTx/>
              <a:buFont typeface="Arial"/>
              <a:buNone/>
              <a:tabLst/>
              <a:defRPr/>
            </a:pPr>
            <a:r>
              <a:rPr kumimoji="0" lang="en-GB" sz="1400" b="0" i="0" u="none" strike="noStrike" kern="0" cap="none" spc="0" normalizeH="0" baseline="0" noProof="0" dirty="0">
                <a:ln>
                  <a:noFill/>
                </a:ln>
                <a:solidFill>
                  <a:srgbClr val="275552"/>
                </a:solidFill>
                <a:effectLst/>
                <a:uLnTx/>
                <a:uFillTx/>
                <a:latin typeface="Arial"/>
                <a:ea typeface="Arial"/>
                <a:cs typeface="Arial"/>
                <a:sym typeface="Arial"/>
              </a:rPr>
              <a:t>(Leis &amp; Morrison, 2021)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sp>
        <p:nvSpPr>
          <p:cNvPr id="426" name="Google Shape;426;p29"/>
          <p:cNvSpPr/>
          <p:nvPr/>
        </p:nvSpPr>
        <p:spPr>
          <a:xfrm>
            <a:off x="462756" y="596545"/>
            <a:ext cx="11266487" cy="2351578"/>
          </a:xfrm>
          <a:prstGeom prst="roundRect">
            <a:avLst>
              <a:gd name="adj" fmla="val 9494"/>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7" name="Google Shape;427;p29"/>
          <p:cNvSpPr txBox="1"/>
          <p:nvPr/>
        </p:nvSpPr>
        <p:spPr>
          <a:xfrm>
            <a:off x="2497135" y="699366"/>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275552"/>
                </a:solidFill>
                <a:latin typeface="Arial"/>
                <a:ea typeface="Arial"/>
                <a:cs typeface="Arial"/>
                <a:sym typeface="Arial"/>
              </a:rPr>
              <a:t>Dance</a:t>
            </a:r>
            <a:endParaRPr sz="2800" b="1" i="0" u="none" strike="noStrike" cap="none">
              <a:solidFill>
                <a:srgbClr val="275552"/>
              </a:solidFill>
              <a:latin typeface="Arial"/>
              <a:ea typeface="Arial"/>
              <a:cs typeface="Arial"/>
              <a:sym typeface="Arial"/>
            </a:endParaRPr>
          </a:p>
        </p:txBody>
      </p:sp>
      <p:sp>
        <p:nvSpPr>
          <p:cNvPr id="428" name="Google Shape;428;p29"/>
          <p:cNvSpPr/>
          <p:nvPr/>
        </p:nvSpPr>
        <p:spPr>
          <a:xfrm>
            <a:off x="462755" y="3171959"/>
            <a:ext cx="11266487" cy="3169728"/>
          </a:xfrm>
          <a:prstGeom prst="roundRect">
            <a:avLst>
              <a:gd name="adj" fmla="val 6024"/>
            </a:avLst>
          </a:prstGeom>
          <a:solidFill>
            <a:srgbClr val="E0F2E6"/>
          </a:solidFill>
          <a:ln w="12700" cap="flat" cmpd="sng">
            <a:solidFill>
              <a:srgbClr val="6F94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9" name="Google Shape;429;p29"/>
          <p:cNvSpPr txBox="1"/>
          <p:nvPr/>
        </p:nvSpPr>
        <p:spPr>
          <a:xfrm>
            <a:off x="2630949" y="3876187"/>
            <a:ext cx="9026400" cy="241138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600" dirty="0">
                <a:solidFill>
                  <a:srgbClr val="275552"/>
                </a:solidFill>
              </a:rPr>
              <a:t>Drawing is an activity that can improve sensory motor skills, encourage the use of imagination, help develop creativity, and, above all, be a fun and enjoyable pastime. </a:t>
            </a:r>
          </a:p>
          <a:p>
            <a:pPr marL="0" lvl="0" indent="0" algn="l" rtl="0">
              <a:lnSpc>
                <a:spcPct val="115000"/>
              </a:lnSpc>
              <a:spcBef>
                <a:spcPts val="1200"/>
              </a:spcBef>
              <a:spcAft>
                <a:spcPts val="0"/>
              </a:spcAft>
              <a:buClr>
                <a:schemeClr val="dk1"/>
              </a:buClr>
              <a:buSzPts val="1100"/>
              <a:buFont typeface="Arial"/>
              <a:buNone/>
            </a:pPr>
            <a:r>
              <a:rPr lang="en-GB" sz="1600" dirty="0">
                <a:solidFill>
                  <a:srgbClr val="275552"/>
                </a:solidFill>
              </a:rPr>
              <a:t>It can also be an important method of communication and a tool for exploring complex and when we need to address difficult and challenging issues.</a:t>
            </a:r>
          </a:p>
          <a:p>
            <a:pPr lvl="0" algn="r">
              <a:lnSpc>
                <a:spcPct val="115000"/>
              </a:lnSpc>
              <a:spcBef>
                <a:spcPts val="1200"/>
              </a:spcBef>
              <a:buClr>
                <a:schemeClr val="dk1"/>
              </a:buClr>
              <a:buSzPts val="1100"/>
            </a:pPr>
            <a:r>
              <a:rPr lang="en-GB" dirty="0">
                <a:solidFill>
                  <a:srgbClr val="275552"/>
                </a:solidFill>
              </a:rPr>
              <a:t>(</a:t>
            </a:r>
            <a:r>
              <a:rPr lang="en-GB" dirty="0" err="1">
                <a:solidFill>
                  <a:srgbClr val="275552"/>
                </a:solidFill>
              </a:rPr>
              <a:t>Vendeville</a:t>
            </a:r>
            <a:r>
              <a:rPr lang="en-GB" dirty="0">
                <a:solidFill>
                  <a:srgbClr val="275552"/>
                </a:solidFill>
              </a:rPr>
              <a:t> et al. 2018)</a:t>
            </a:r>
            <a:endParaRPr dirty="0">
              <a:solidFill>
                <a:srgbClr val="275552"/>
              </a:solidFill>
            </a:endParaRPr>
          </a:p>
          <a:p>
            <a:pPr marL="0" marR="0" lvl="0" indent="0" algn="just" rtl="0">
              <a:spcBef>
                <a:spcPts val="1200"/>
              </a:spcBef>
              <a:spcAft>
                <a:spcPts val="0"/>
              </a:spcAft>
              <a:buNone/>
            </a:pPr>
            <a:endParaRPr sz="1600" dirty="0">
              <a:solidFill>
                <a:srgbClr val="275552"/>
              </a:solidFill>
            </a:endParaRPr>
          </a:p>
          <a:p>
            <a:pPr marL="0" marR="0" lvl="0" indent="0" algn="just" rtl="0">
              <a:spcBef>
                <a:spcPts val="0"/>
              </a:spcBef>
              <a:spcAft>
                <a:spcPts val="0"/>
              </a:spcAft>
              <a:buNone/>
            </a:pPr>
            <a:endParaRPr sz="500" b="0" i="0" u="none" strike="noStrike" cap="none" dirty="0">
              <a:solidFill>
                <a:srgbClr val="275552"/>
              </a:solidFill>
              <a:latin typeface="Arial"/>
              <a:ea typeface="Arial"/>
              <a:cs typeface="Arial"/>
              <a:sym typeface="Arial"/>
            </a:endParaRPr>
          </a:p>
        </p:txBody>
      </p:sp>
      <p:sp>
        <p:nvSpPr>
          <p:cNvPr id="430" name="Google Shape;430;p29"/>
          <p:cNvSpPr txBox="1"/>
          <p:nvPr/>
        </p:nvSpPr>
        <p:spPr>
          <a:xfrm>
            <a:off x="2497134" y="3315627"/>
            <a:ext cx="7197725" cy="522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Drawing</a:t>
            </a:r>
            <a:endParaRPr sz="2800" b="1" i="0" u="none" strike="noStrike" cap="none" dirty="0">
              <a:solidFill>
                <a:srgbClr val="275552"/>
              </a:solidFill>
              <a:latin typeface="Arial"/>
              <a:ea typeface="Arial"/>
              <a:cs typeface="Arial"/>
              <a:sym typeface="Arial"/>
            </a:endParaRPr>
          </a:p>
        </p:txBody>
      </p:sp>
      <p:pic>
        <p:nvPicPr>
          <p:cNvPr id="431" name="Google Shape;431;p29" descr="Μπαλαρίνα, Μια Γυναίκα, Μπαλέτο, Χορός"/>
          <p:cNvPicPr preferRelativeResize="0"/>
          <p:nvPr/>
        </p:nvPicPr>
        <p:blipFill rotWithShape="1">
          <a:blip r:embed="rId4">
            <a:alphaModFix/>
          </a:blip>
          <a:srcRect/>
          <a:stretch/>
        </p:blipFill>
        <p:spPr>
          <a:xfrm>
            <a:off x="8603600" y="750838"/>
            <a:ext cx="2083761" cy="1969770"/>
          </a:xfrm>
          <a:prstGeom prst="rect">
            <a:avLst/>
          </a:prstGeom>
          <a:noFill/>
          <a:ln>
            <a:noFill/>
          </a:ln>
        </p:spPr>
      </p:pic>
      <p:pic>
        <p:nvPicPr>
          <p:cNvPr id="432" name="Google Shape;432;p29" descr="Παλέτα, Ζωγραφική, Τέχνη, Χρώμα, Λάδι"/>
          <p:cNvPicPr preferRelativeResize="0"/>
          <p:nvPr/>
        </p:nvPicPr>
        <p:blipFill rotWithShape="1">
          <a:blip r:embed="rId5">
            <a:alphaModFix/>
          </a:blip>
          <a:srcRect/>
          <a:stretch/>
        </p:blipFill>
        <p:spPr>
          <a:xfrm>
            <a:off x="606666" y="3583363"/>
            <a:ext cx="2024283" cy="2197764"/>
          </a:xfrm>
          <a:prstGeom prst="rect">
            <a:avLst/>
          </a:prstGeom>
          <a:noFill/>
          <a:ln>
            <a:noFill/>
          </a:ln>
        </p:spPr>
      </p:pic>
      <p:sp>
        <p:nvSpPr>
          <p:cNvPr id="433" name="Google Shape;433;p29"/>
          <p:cNvSpPr/>
          <p:nvPr/>
        </p:nvSpPr>
        <p:spPr>
          <a:xfrm>
            <a:off x="667846" y="3550105"/>
            <a:ext cx="1963104" cy="2413435"/>
          </a:xfrm>
          <a:prstGeom prst="rect">
            <a:avLst/>
          </a:prstGeom>
          <a:solidFill>
            <a:srgbClr val="E0F2E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4" name="Google Shape;434;p29"/>
          <p:cNvSpPr/>
          <p:nvPr/>
        </p:nvSpPr>
        <p:spPr>
          <a:xfrm>
            <a:off x="8228006" y="646606"/>
            <a:ext cx="2985425" cy="2413435"/>
          </a:xfrm>
          <a:prstGeom prst="rect">
            <a:avLst/>
          </a:prstGeom>
          <a:solidFill>
            <a:srgbClr val="E0F2E6">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5" name="Google Shape;435;p29"/>
          <p:cNvSpPr txBox="1"/>
          <p:nvPr/>
        </p:nvSpPr>
        <p:spPr>
          <a:xfrm>
            <a:off x="909920" y="1323632"/>
            <a:ext cx="10819321" cy="13236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275552"/>
              </a:buClr>
              <a:buSzPts val="1600"/>
              <a:buFont typeface="Noto Sans Symbols"/>
              <a:buChar char="▪"/>
            </a:pPr>
            <a:r>
              <a:rPr lang="en-GB" sz="1600" dirty="0">
                <a:solidFill>
                  <a:srgbClr val="275552"/>
                </a:solidFill>
              </a:rPr>
              <a:t>It </a:t>
            </a:r>
            <a:r>
              <a:rPr lang="en-GB" sz="1600" b="0" i="0" u="none" strike="noStrike" cap="none" dirty="0">
                <a:solidFill>
                  <a:srgbClr val="275552"/>
                </a:solidFill>
                <a:latin typeface="Arial"/>
                <a:ea typeface="Arial"/>
                <a:cs typeface="Arial"/>
                <a:sym typeface="Arial"/>
              </a:rPr>
              <a:t>can offer continuous and reliable physical support</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Emotional connection</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Social interaction</a:t>
            </a:r>
            <a:endParaRPr dirty="0"/>
          </a:p>
          <a:p>
            <a:pPr marL="285750" marR="0" lvl="0" indent="-285750" algn="just" rtl="0">
              <a:spcBef>
                <a:spcPts val="0"/>
              </a:spcBef>
              <a:spcAft>
                <a:spcPts val="0"/>
              </a:spcAft>
              <a:buClr>
                <a:srgbClr val="275552"/>
              </a:buClr>
              <a:buSzPts val="1600"/>
              <a:buFont typeface="Noto Sans Symbols"/>
              <a:buChar char="▪"/>
            </a:pPr>
            <a:r>
              <a:rPr lang="en-GB" sz="1600" b="0" i="0" u="none" strike="noStrike" cap="none" dirty="0">
                <a:solidFill>
                  <a:srgbClr val="275552"/>
                </a:solidFill>
                <a:latin typeface="Arial"/>
                <a:ea typeface="Arial"/>
                <a:cs typeface="Arial"/>
                <a:sym typeface="Arial"/>
              </a:rPr>
              <a:t>Public Health matters address, like stress and anxiety, limited moving, isolation, lack of help and healthy behaviours adoption</a:t>
            </a:r>
            <a:endParaRPr dirty="0"/>
          </a:p>
        </p:txBody>
      </p:sp>
      <p:sp>
        <p:nvSpPr>
          <p:cNvPr id="436" name="Google Shape;436;p29"/>
          <p:cNvSpPr txBox="1"/>
          <p:nvPr/>
        </p:nvSpPr>
        <p:spPr>
          <a:xfrm>
            <a:off x="606669" y="2561358"/>
            <a:ext cx="11122573"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(Kelly &amp; Leventhal, 2021)</a:t>
            </a:r>
            <a:endParaRPr dirty="0"/>
          </a:p>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2"/>
        <p:cNvGrpSpPr/>
        <p:nvPr/>
      </p:nvGrpSpPr>
      <p:grpSpPr>
        <a:xfrm>
          <a:off x="0" y="0"/>
          <a:ext cx="0" cy="0"/>
          <a:chOff x="0" y="0"/>
          <a:chExt cx="0" cy="0"/>
        </a:xfrm>
      </p:grpSpPr>
      <p:sp>
        <p:nvSpPr>
          <p:cNvPr id="523" name="Google Shape;523;p41"/>
          <p:cNvSpPr txBox="1"/>
          <p:nvPr/>
        </p:nvSpPr>
        <p:spPr>
          <a:xfrm>
            <a:off x="1151138" y="625537"/>
            <a:ext cx="988972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a:solidFill>
                  <a:srgbClr val="275552"/>
                </a:solidFill>
              </a:rPr>
              <a:t>Some suggestion</a:t>
            </a:r>
            <a:r>
              <a:rPr lang="en-GB" sz="2800" b="1" i="0" u="none" strike="noStrike" cap="none" dirty="0">
                <a:solidFill>
                  <a:srgbClr val="275552"/>
                </a:solidFill>
                <a:latin typeface="Arial"/>
                <a:ea typeface="Arial"/>
                <a:cs typeface="Arial"/>
                <a:sym typeface="Arial"/>
              </a:rPr>
              <a:t>s on how health service organizations can promote cultural wellbeing </a:t>
            </a:r>
            <a:endParaRPr dirty="0"/>
          </a:p>
        </p:txBody>
      </p:sp>
      <p:sp>
        <p:nvSpPr>
          <p:cNvPr id="524" name="Google Shape;524;p41"/>
          <p:cNvSpPr/>
          <p:nvPr/>
        </p:nvSpPr>
        <p:spPr>
          <a:xfrm>
            <a:off x="283197" y="2161651"/>
            <a:ext cx="11625606" cy="3322533"/>
          </a:xfrm>
          <a:prstGeom prst="rect">
            <a:avLst/>
          </a:prstGeom>
          <a:noFill/>
          <a:ln>
            <a:noFill/>
          </a:ln>
        </p:spPr>
        <p:txBody>
          <a:bodyPr spcFirstLastPara="1" wrap="square" lIns="90000" tIns="45000" rIns="90000" bIns="45000" anchor="t" anchorCtr="0">
            <a:spAutoFit/>
          </a:bodyPr>
          <a:lstStyle/>
          <a:p>
            <a:pPr marL="914400" marR="0" lvl="0" indent="-457200" algn="just" rtl="0">
              <a:spcBef>
                <a:spcPts val="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Listening together to an exciting program on the radio and discussing the thoughts it provokes</a:t>
            </a:r>
            <a:endParaRPr sz="1800" dirty="0"/>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Help the patient reflect on his condition employing literary art</a:t>
            </a:r>
            <a:endParaRPr sz="1800" dirty="0"/>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Remembering to follow appropriate hand hygiene practices can be supported by composing a rhyme</a:t>
            </a:r>
            <a:endParaRPr sz="1800" dirty="0"/>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A relatable short film can provide a more effective and multi-layered account of a peer experience than an ordinary discussion</a:t>
            </a:r>
            <a:endParaRPr sz="1800" b="0" i="0" u="none" strike="noStrike" cap="none" dirty="0">
              <a:solidFill>
                <a:srgbClr val="275552"/>
              </a:solidFill>
              <a:latin typeface="Arial"/>
              <a:ea typeface="Arial"/>
              <a:cs typeface="Arial"/>
              <a:sym typeface="Arial"/>
            </a:endParaRPr>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Activities such as guest performances, open rehearsals, workshops and exhibitions can be organised on the health service organisations’ premises</a:t>
            </a:r>
            <a:endParaRPr sz="1800" dirty="0"/>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Recounting life experiences to others helps the healthcare professionals to better acquaint with a </a:t>
            </a:r>
            <a:r>
              <a:rPr lang="en-GB" sz="1800" dirty="0">
                <a:solidFill>
                  <a:srgbClr val="275552"/>
                </a:solidFill>
              </a:rPr>
              <a:t>clien</a:t>
            </a:r>
            <a:r>
              <a:rPr lang="en-GB" sz="1800" b="0" i="0" u="none" strike="noStrike" cap="none" dirty="0">
                <a:solidFill>
                  <a:srgbClr val="275552"/>
                </a:solidFill>
                <a:latin typeface="Arial"/>
                <a:ea typeface="Arial"/>
                <a:cs typeface="Arial"/>
                <a:sym typeface="Arial"/>
              </a:rPr>
              <a:t>t and learn more about cultural background and needs</a:t>
            </a:r>
            <a:endParaRPr sz="1800" dirty="0"/>
          </a:p>
          <a:p>
            <a:pPr marL="914400" marR="0" lvl="0" indent="-457200" algn="just" rtl="0">
              <a:spcBef>
                <a:spcPts val="640"/>
              </a:spcBef>
              <a:spcAft>
                <a:spcPts val="0"/>
              </a:spcAft>
              <a:buClr>
                <a:srgbClr val="275552"/>
              </a:buClr>
              <a:buSzPts val="1800"/>
              <a:buFont typeface="Wingdings" panose="05000000000000000000" pitchFamily="2" charset="2"/>
              <a:buChar char="§"/>
            </a:pPr>
            <a:r>
              <a:rPr lang="en-GB" sz="1800" b="0" i="0" u="none" strike="noStrike" cap="none" dirty="0">
                <a:solidFill>
                  <a:srgbClr val="275552"/>
                </a:solidFill>
                <a:latin typeface="Arial"/>
                <a:ea typeface="Arial"/>
                <a:cs typeface="Arial"/>
                <a:sym typeface="Arial"/>
              </a:rPr>
              <a:t>Forming choirs and theatre </a:t>
            </a:r>
            <a:r>
              <a:rPr lang="en-GB" sz="1800" dirty="0">
                <a:solidFill>
                  <a:srgbClr val="275552"/>
                </a:solidFill>
              </a:rPr>
              <a:t>groups, etc</a:t>
            </a:r>
            <a:r>
              <a:rPr lang="en-GB" sz="1800" b="0" i="0" u="none" strike="noStrike" cap="none" dirty="0">
                <a:solidFill>
                  <a:srgbClr val="275552"/>
                </a:solidFill>
                <a:latin typeface="Arial"/>
                <a:ea typeface="Arial"/>
                <a:cs typeface="Arial"/>
                <a:sym typeface="Arial"/>
              </a:rPr>
              <a:t>.</a:t>
            </a:r>
            <a:endParaRPr sz="1800" b="0" i="0" u="none" strike="noStrike" cap="none" dirty="0">
              <a:solidFill>
                <a:srgbClr val="275552"/>
              </a:solidFill>
              <a:latin typeface="Arial"/>
              <a:ea typeface="Arial"/>
              <a:cs typeface="Arial"/>
              <a:sym typeface="Arial"/>
            </a:endParaRPr>
          </a:p>
        </p:txBody>
      </p:sp>
      <p:sp>
        <p:nvSpPr>
          <p:cNvPr id="525" name="Google Shape;525;p41"/>
          <p:cNvSpPr txBox="1"/>
          <p:nvPr/>
        </p:nvSpPr>
        <p:spPr>
          <a:xfrm>
            <a:off x="5814283" y="6229944"/>
            <a:ext cx="609452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a:t>
            </a:r>
            <a:r>
              <a:rPr lang="en-GB" sz="1400" b="0" i="0" u="none" strike="noStrike" cap="none" dirty="0" err="1">
                <a:solidFill>
                  <a:srgbClr val="275552"/>
                </a:solidFill>
                <a:latin typeface="Arial"/>
                <a:ea typeface="Arial"/>
                <a:cs typeface="Arial"/>
                <a:sym typeface="Arial"/>
              </a:rPr>
              <a:t>Koivisto</a:t>
            </a:r>
            <a:r>
              <a:rPr lang="en-GB" sz="1400" b="0" i="0" u="none" strike="noStrike" cap="none" dirty="0">
                <a:solidFill>
                  <a:srgbClr val="275552"/>
                </a:solidFill>
                <a:latin typeface="Arial"/>
                <a:ea typeface="Arial"/>
                <a:cs typeface="Arial"/>
                <a:sym typeface="Arial"/>
              </a:rPr>
              <a:t> et al., 2020)</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b="24577"/>
          <a:stretch/>
        </p:blipFill>
        <p:spPr>
          <a:xfrm>
            <a:off x="0" y="0"/>
            <a:ext cx="12192000" cy="6870700"/>
          </a:xfrm>
          <a:prstGeom prst="rect">
            <a:avLst/>
          </a:prstGeom>
          <a:noFill/>
          <a:ln>
            <a:noFill/>
          </a:ln>
        </p:spPr>
      </p:pic>
      <p:sp>
        <p:nvSpPr>
          <p:cNvPr id="95" name="Google Shape;95;p2"/>
          <p:cNvSpPr/>
          <p:nvPr/>
        </p:nvSpPr>
        <p:spPr>
          <a:xfrm>
            <a:off x="2498725" y="2708275"/>
            <a:ext cx="7194550" cy="1454150"/>
          </a:xfrm>
          <a:prstGeom prst="roundRect">
            <a:avLst>
              <a:gd name="adj" fmla="val 2139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txBox="1"/>
          <p:nvPr/>
        </p:nvSpPr>
        <p:spPr>
          <a:xfrm>
            <a:off x="2701950" y="3128938"/>
            <a:ext cx="67881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300" b="1" i="0" u="none" strike="noStrike" cap="none" dirty="0">
                <a:solidFill>
                  <a:srgbClr val="1B5337"/>
                </a:solidFill>
                <a:latin typeface="Calibri"/>
                <a:ea typeface="Calibri"/>
                <a:cs typeface="Calibri"/>
                <a:sym typeface="Calibri"/>
              </a:rPr>
              <a:t>Health &amp; Health Promotion</a:t>
            </a:r>
            <a:endParaRPr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0"/>
          <p:cNvPicPr preferRelativeResize="0"/>
          <p:nvPr/>
        </p:nvPicPr>
        <p:blipFill rotWithShape="1">
          <a:blip r:embed="rId3">
            <a:alphaModFix/>
          </a:blip>
          <a:srcRect b="24577"/>
          <a:stretch/>
        </p:blipFill>
        <p:spPr>
          <a:xfrm>
            <a:off x="0" y="0"/>
            <a:ext cx="12192000" cy="6870700"/>
          </a:xfrm>
          <a:prstGeom prst="rect">
            <a:avLst/>
          </a:prstGeom>
          <a:noFill/>
          <a:ln>
            <a:noFill/>
          </a:ln>
        </p:spPr>
      </p:pic>
      <p:sp>
        <p:nvSpPr>
          <p:cNvPr id="442" name="Google Shape;442;p30"/>
          <p:cNvSpPr/>
          <p:nvPr/>
        </p:nvSpPr>
        <p:spPr>
          <a:xfrm>
            <a:off x="2174120" y="2708275"/>
            <a:ext cx="7843760" cy="1454150"/>
          </a:xfrm>
          <a:prstGeom prst="roundRect">
            <a:avLst>
              <a:gd name="adj" fmla="val 2139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3" name="Google Shape;443;p30"/>
          <p:cNvSpPr txBox="1"/>
          <p:nvPr/>
        </p:nvSpPr>
        <p:spPr>
          <a:xfrm>
            <a:off x="2021149" y="3112184"/>
            <a:ext cx="814970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dirty="0">
                <a:solidFill>
                  <a:srgbClr val="1B5337"/>
                </a:solidFill>
                <a:latin typeface="Calibri"/>
                <a:ea typeface="Calibri"/>
                <a:cs typeface="Calibri"/>
                <a:sym typeface="Calibri"/>
              </a:rPr>
              <a:t>A few e</a:t>
            </a:r>
            <a:r>
              <a:rPr lang="en-GB" sz="3600" b="1" i="0" u="none" strike="noStrike" cap="none" dirty="0">
                <a:solidFill>
                  <a:srgbClr val="1B5337"/>
                </a:solidFill>
                <a:latin typeface="Calibri"/>
                <a:ea typeface="Calibri"/>
                <a:cs typeface="Calibri"/>
                <a:sym typeface="Calibri"/>
              </a:rPr>
              <a:t>xamples among young people...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31"/>
          <p:cNvSpPr txBox="1"/>
          <p:nvPr/>
        </p:nvSpPr>
        <p:spPr>
          <a:xfrm>
            <a:off x="1151138" y="755507"/>
            <a:ext cx="988972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dirty="0">
                <a:solidFill>
                  <a:srgbClr val="275552"/>
                </a:solidFill>
                <a:latin typeface="Arial"/>
                <a:ea typeface="Arial"/>
                <a:cs typeface="Arial"/>
                <a:sym typeface="Arial"/>
              </a:rPr>
              <a:t>Tell Me What You See: An Arts-Based Health Education Program for Youth</a:t>
            </a:r>
            <a:endParaRPr sz="2800" b="1" i="0" u="none" strike="noStrike" cap="none" dirty="0">
              <a:solidFill>
                <a:srgbClr val="275552"/>
              </a:solidFill>
              <a:latin typeface="Arial"/>
              <a:ea typeface="Arial"/>
              <a:cs typeface="Arial"/>
              <a:sym typeface="Arial"/>
            </a:endParaRPr>
          </a:p>
        </p:txBody>
      </p:sp>
      <p:sp>
        <p:nvSpPr>
          <p:cNvPr id="449" name="Google Shape;449;p31"/>
          <p:cNvSpPr/>
          <p:nvPr/>
        </p:nvSpPr>
        <p:spPr>
          <a:xfrm>
            <a:off x="685800" y="2294385"/>
            <a:ext cx="10820400" cy="3137867"/>
          </a:xfrm>
          <a:prstGeom prst="rect">
            <a:avLst/>
          </a:prstGeom>
          <a:noFill/>
          <a:ln>
            <a:noFill/>
          </a:ln>
        </p:spPr>
        <p:txBody>
          <a:bodyPr spcFirstLastPara="1" wrap="square" lIns="90000" tIns="45000" rIns="90000" bIns="45000" anchor="t" anchorCtr="0">
            <a:spAutoFit/>
          </a:bodyPr>
          <a:lstStyle/>
          <a:p>
            <a:pPr marL="0" marR="0" lvl="0" indent="0" algn="just" rtl="0">
              <a:spcBef>
                <a:spcPts val="0"/>
              </a:spcBef>
              <a:spcAft>
                <a:spcPts val="0"/>
              </a:spcAft>
              <a:buNone/>
            </a:pPr>
            <a:r>
              <a:rPr lang="en-GB" sz="1800" b="0" i="0" u="none" strike="noStrike" cap="none" dirty="0">
                <a:solidFill>
                  <a:srgbClr val="275552"/>
                </a:solidFill>
                <a:latin typeface="Arial"/>
                <a:ea typeface="Arial"/>
                <a:cs typeface="Arial"/>
                <a:sym typeface="Arial"/>
              </a:rPr>
              <a:t>The </a:t>
            </a:r>
            <a:r>
              <a:rPr lang="en-GB" sz="1800" i="0" strike="noStrike" cap="none" dirty="0">
                <a:solidFill>
                  <a:srgbClr val="275552"/>
                </a:solidFill>
                <a:effectLst>
                  <a:outerShdw blurRad="38100" dist="38100" dir="2700000" algn="tl">
                    <a:srgbClr val="000000">
                      <a:alpha val="43137"/>
                    </a:srgbClr>
                  </a:outerShdw>
                </a:effectLst>
                <a:latin typeface="Arial"/>
                <a:ea typeface="Arial"/>
                <a:cs typeface="Arial"/>
                <a:sym typeface="Arial"/>
              </a:rPr>
              <a:t>“Tell Me What You See” </a:t>
            </a:r>
            <a:r>
              <a:rPr lang="en-GB" sz="1800" b="0" i="0" u="none" strike="noStrike" cap="none" dirty="0">
                <a:solidFill>
                  <a:srgbClr val="275552"/>
                </a:solidFill>
                <a:latin typeface="Arial"/>
                <a:ea typeface="Arial"/>
                <a:cs typeface="Arial"/>
                <a:sym typeface="Arial"/>
              </a:rPr>
              <a:t>initiative utilises artwork and poetry created by incarcerated youth to promote prevention of sexually transmitted </a:t>
            </a:r>
            <a:r>
              <a:rPr lang="en-GB" sz="1800" dirty="0">
                <a:solidFill>
                  <a:srgbClr val="275552"/>
                </a:solidFill>
              </a:rPr>
              <a:t>infections, </a:t>
            </a:r>
            <a:r>
              <a:rPr lang="en-GB" sz="1800" b="0" i="0" u="none" strike="noStrike" cap="none" dirty="0">
                <a:solidFill>
                  <a:srgbClr val="275552"/>
                </a:solidFill>
                <a:latin typeface="Arial"/>
                <a:ea typeface="Arial"/>
                <a:cs typeface="Arial"/>
                <a:sym typeface="Arial"/>
              </a:rPr>
              <a:t>HIV, and hepatitis with students in public high schools and juvenile justice facilities. </a:t>
            </a:r>
            <a:endParaRPr sz="1800" b="0" i="0" u="none" strike="noStrike" cap="none" dirty="0">
              <a:solidFill>
                <a:srgbClr val="275552"/>
              </a:solidFill>
              <a:latin typeface="Arial"/>
              <a:ea typeface="Arial"/>
              <a:cs typeface="Arial"/>
              <a:sym typeface="Arial"/>
            </a:endParaRPr>
          </a:p>
          <a:p>
            <a:pPr marL="0" marR="0" lvl="0" indent="0" algn="just" rtl="0">
              <a:spcBef>
                <a:spcPts val="0"/>
              </a:spcBef>
              <a:spcAft>
                <a:spcPts val="0"/>
              </a:spcAft>
              <a:buNone/>
            </a:pPr>
            <a:endParaRPr sz="1800" b="0" i="0" u="none" strike="noStrike" cap="none" dirty="0">
              <a:solidFill>
                <a:srgbClr val="275552"/>
              </a:solidFill>
              <a:latin typeface="Arial"/>
              <a:ea typeface="Arial"/>
              <a:cs typeface="Arial"/>
              <a:sym typeface="Arial"/>
            </a:endParaRPr>
          </a:p>
          <a:p>
            <a:pPr marL="0" marR="0" lvl="0" indent="0" algn="just" rtl="0">
              <a:spcBef>
                <a:spcPts val="0"/>
              </a:spcBef>
              <a:spcAft>
                <a:spcPts val="0"/>
              </a:spcAft>
              <a:buNone/>
            </a:pPr>
            <a:r>
              <a:rPr lang="en-GB" sz="1800" b="0" i="0" u="none" strike="noStrike" cap="none" dirty="0">
                <a:solidFill>
                  <a:srgbClr val="275552"/>
                </a:solidFill>
                <a:latin typeface="Arial"/>
                <a:ea typeface="Arial"/>
                <a:cs typeface="Arial"/>
                <a:sym typeface="Arial"/>
              </a:rPr>
              <a:t>This innovative intervention integrates functional health knowledge and skills-based education through an art-based interdisciplinary approach reaching various populations of youth in multiple settings. </a:t>
            </a:r>
            <a:endParaRPr sz="1800" b="0" i="0" u="none" strike="noStrike" cap="none" dirty="0">
              <a:solidFill>
                <a:srgbClr val="275552"/>
              </a:solidFill>
              <a:latin typeface="Arial"/>
              <a:ea typeface="Arial"/>
              <a:cs typeface="Arial"/>
              <a:sym typeface="Arial"/>
            </a:endParaRPr>
          </a:p>
          <a:p>
            <a:pPr marL="0" marR="0" lvl="0" indent="0" algn="just" rtl="0">
              <a:spcBef>
                <a:spcPts val="0"/>
              </a:spcBef>
              <a:spcAft>
                <a:spcPts val="0"/>
              </a:spcAft>
              <a:buNone/>
            </a:pPr>
            <a:endParaRPr sz="1800" b="0" i="0" u="none" strike="noStrike" cap="none" dirty="0">
              <a:solidFill>
                <a:srgbClr val="275552"/>
              </a:solidFill>
              <a:latin typeface="Arial"/>
              <a:ea typeface="Arial"/>
              <a:cs typeface="Arial"/>
              <a:sym typeface="Arial"/>
            </a:endParaRPr>
          </a:p>
          <a:p>
            <a:pPr lvl="0" algn="just"/>
            <a:r>
              <a:rPr lang="en-GB" sz="1800" b="0" i="0" u="none" strike="noStrike" cap="none" dirty="0">
                <a:solidFill>
                  <a:srgbClr val="275552"/>
                </a:solidFill>
                <a:latin typeface="Arial"/>
                <a:ea typeface="Arial"/>
                <a:cs typeface="Arial"/>
                <a:sym typeface="Arial"/>
              </a:rPr>
              <a:t>Evaluation results indicated that the materials effectively engage youth and open up a critical dialogue among peers and adults by addressing the role personal behaviour can have in the prevention of </a:t>
            </a:r>
            <a:r>
              <a:rPr lang="en-US" sz="1800" dirty="0">
                <a:solidFill>
                  <a:srgbClr val="275552"/>
                </a:solidFill>
              </a:rPr>
              <a:t>sexually transmitted infections, HIV, and hepatitis</a:t>
            </a:r>
            <a:r>
              <a:rPr lang="en-GB" sz="1800" b="0" i="0" u="none" strike="noStrike" cap="none" dirty="0">
                <a:solidFill>
                  <a:srgbClr val="275552"/>
                </a:solidFill>
                <a:latin typeface="Arial"/>
                <a:ea typeface="Arial"/>
                <a:cs typeface="Arial"/>
                <a:sym typeface="Arial"/>
              </a:rPr>
              <a:t>.</a:t>
            </a:r>
            <a:endParaRPr dirty="0"/>
          </a:p>
          <a:p>
            <a:pPr marL="0" marR="0" lvl="0" indent="0" algn="just" rtl="0">
              <a:spcBef>
                <a:spcPts val="0"/>
              </a:spcBef>
              <a:spcAft>
                <a:spcPts val="0"/>
              </a:spcAft>
              <a:buNone/>
            </a:pPr>
            <a:endParaRPr sz="1800" b="0" i="0" u="none" strike="noStrike" cap="none" dirty="0">
              <a:solidFill>
                <a:srgbClr val="275552"/>
              </a:solidFill>
              <a:latin typeface="Arial"/>
              <a:ea typeface="Arial"/>
              <a:cs typeface="Arial"/>
              <a:sym typeface="Arial"/>
            </a:endParaRPr>
          </a:p>
        </p:txBody>
      </p:sp>
      <p:sp>
        <p:nvSpPr>
          <p:cNvPr id="450" name="Google Shape;450;p31"/>
          <p:cNvSpPr txBox="1"/>
          <p:nvPr/>
        </p:nvSpPr>
        <p:spPr>
          <a:xfrm>
            <a:off x="5411680" y="5709246"/>
            <a:ext cx="609452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75552"/>
              </a:buClr>
              <a:buSzPts val="1400"/>
              <a:buFont typeface="Arial"/>
              <a:buNone/>
            </a:pPr>
            <a:r>
              <a:rPr lang="en-GB" sz="1400" b="0" i="0" u="none" strike="noStrike" cap="none" dirty="0">
                <a:solidFill>
                  <a:srgbClr val="275552"/>
                </a:solidFill>
                <a:latin typeface="Arial"/>
                <a:ea typeface="Arial"/>
                <a:cs typeface="Arial"/>
                <a:sym typeface="Arial"/>
              </a:rPr>
              <a:t>(Edmondson, 2021)</a:t>
            </a:r>
            <a:endParaRPr sz="1400" b="0" i="0" u="none" strike="noStrike" cap="none" dirty="0">
              <a:solidFill>
                <a:srgbClr val="27555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8"/>
        <p:cNvGrpSpPr/>
        <p:nvPr/>
      </p:nvGrpSpPr>
      <p:grpSpPr>
        <a:xfrm>
          <a:off x="0" y="0"/>
          <a:ext cx="0" cy="0"/>
          <a:chOff x="0" y="0"/>
          <a:chExt cx="0" cy="0"/>
        </a:xfrm>
      </p:grpSpPr>
      <p:grpSp>
        <p:nvGrpSpPr>
          <p:cNvPr id="9" name="Ομάδα 8">
            <a:extLst>
              <a:ext uri="{FF2B5EF4-FFF2-40B4-BE49-F238E27FC236}">
                <a16:creationId xmlns:a16="http://schemas.microsoft.com/office/drawing/2014/main" id="{8423A4E7-E4D9-A895-A693-B302723352DC}"/>
              </a:ext>
            </a:extLst>
          </p:cNvPr>
          <p:cNvGrpSpPr/>
          <p:nvPr/>
        </p:nvGrpSpPr>
        <p:grpSpPr>
          <a:xfrm>
            <a:off x="568199" y="1738156"/>
            <a:ext cx="7974945" cy="4864763"/>
            <a:chOff x="394027" y="997927"/>
            <a:chExt cx="7974945" cy="4864763"/>
          </a:xfrm>
        </p:grpSpPr>
        <p:pic>
          <p:nvPicPr>
            <p:cNvPr id="7" name="Google Shape;403;p27" descr="Παλμύρα, Έργο, Τελείως Διορθωμένος">
              <a:extLst>
                <a:ext uri="{FF2B5EF4-FFF2-40B4-BE49-F238E27FC236}">
                  <a16:creationId xmlns:a16="http://schemas.microsoft.com/office/drawing/2014/main" id="{0B99D108-22A1-732C-0FF5-44DA123BACCF}"/>
                </a:ext>
              </a:extLst>
            </p:cNvPr>
            <p:cNvPicPr preferRelativeResize="0"/>
            <p:nvPr/>
          </p:nvPicPr>
          <p:blipFill rotWithShape="1">
            <a:blip r:embed="rId4">
              <a:alphaModFix/>
              <a:duotone>
                <a:schemeClr val="bg2">
                  <a:shade val="45000"/>
                  <a:satMod val="135000"/>
                </a:schemeClr>
                <a:prstClr val="white"/>
              </a:duotone>
            </a:blip>
            <a:srcRect/>
            <a:stretch/>
          </p:blipFill>
          <p:spPr>
            <a:xfrm>
              <a:off x="396170" y="1102771"/>
              <a:ext cx="7279502" cy="4549775"/>
            </a:xfrm>
            <a:prstGeom prst="rect">
              <a:avLst/>
            </a:prstGeom>
            <a:noFill/>
            <a:ln>
              <a:noFill/>
            </a:ln>
          </p:spPr>
        </p:pic>
        <p:sp>
          <p:nvSpPr>
            <p:cNvPr id="8" name="Google Shape;433;p29">
              <a:extLst>
                <a:ext uri="{FF2B5EF4-FFF2-40B4-BE49-F238E27FC236}">
                  <a16:creationId xmlns:a16="http://schemas.microsoft.com/office/drawing/2014/main" id="{2D36E9ED-38C2-86A7-C916-2C2EDEADD5F3}"/>
                </a:ext>
              </a:extLst>
            </p:cNvPr>
            <p:cNvSpPr/>
            <p:nvPr/>
          </p:nvSpPr>
          <p:spPr>
            <a:xfrm>
              <a:off x="394027" y="997927"/>
              <a:ext cx="7974945" cy="4864763"/>
            </a:xfrm>
            <a:prstGeom prst="rect">
              <a:avLst/>
            </a:prstGeom>
            <a:solidFill>
              <a:schemeClr val="bg1">
                <a:alpha val="72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01" name="Google Shape;401;p27"/>
          <p:cNvSpPr txBox="1"/>
          <p:nvPr/>
        </p:nvSpPr>
        <p:spPr>
          <a:xfrm>
            <a:off x="566058" y="2631999"/>
            <a:ext cx="11055600" cy="3631723"/>
          </a:xfrm>
          <a:prstGeom prst="rect">
            <a:avLst/>
          </a:prstGeom>
          <a:noFill/>
          <a:ln>
            <a:noFill/>
          </a:ln>
        </p:spPr>
        <p:txBody>
          <a:bodyPr spcFirstLastPara="1" wrap="square" lIns="91425" tIns="45700" rIns="91425" bIns="45700" anchor="t" anchorCtr="0">
            <a:spAutoFit/>
          </a:bodyPr>
          <a:lstStyle/>
          <a:p>
            <a:pPr marL="457200" lvl="0" indent="-330200" algn="just">
              <a:buClr>
                <a:srgbClr val="275552"/>
              </a:buClr>
              <a:buSzPts val="1600"/>
              <a:buFont typeface="Wingdings" panose="05000000000000000000" pitchFamily="2" charset="2"/>
              <a:buChar char="§"/>
            </a:pPr>
            <a:r>
              <a:rPr lang="en-US" sz="1800" dirty="0">
                <a:solidFill>
                  <a:srgbClr val="275552"/>
                </a:solidFill>
                <a:effectLst>
                  <a:outerShdw blurRad="38100" dist="38100" dir="2700000" algn="tl">
                    <a:srgbClr val="000000">
                      <a:alpha val="43137"/>
                    </a:srgbClr>
                  </a:outerShdw>
                </a:effectLst>
              </a:rPr>
              <a:t>Sexual health</a:t>
            </a:r>
            <a:r>
              <a:rPr lang="en-US" sz="1800" dirty="0">
                <a:solidFill>
                  <a:srgbClr val="275552"/>
                </a:solidFill>
              </a:rPr>
              <a:t>: drama is a particularly effective health education intervention because events are used from everyday life and the visual format demonstrates examples of how to deal with difficult situations. It allows discussions to be </a:t>
            </a:r>
            <a:r>
              <a:rPr lang="en-US" sz="1800" dirty="0" err="1">
                <a:solidFill>
                  <a:srgbClr val="275552"/>
                </a:solidFill>
              </a:rPr>
              <a:t>depersonalised</a:t>
            </a:r>
            <a:r>
              <a:rPr lang="en-US" sz="1800" dirty="0">
                <a:solidFill>
                  <a:srgbClr val="275552"/>
                </a:solidFill>
              </a:rPr>
              <a:t> while dealing with issues from the perspective of a young person. </a:t>
            </a:r>
          </a:p>
          <a:p>
            <a:pPr marL="457200" lvl="0" indent="-330200" algn="just">
              <a:buClr>
                <a:srgbClr val="275552"/>
              </a:buClr>
              <a:buSzPts val="1600"/>
              <a:buFont typeface="Wingdings" panose="05000000000000000000" pitchFamily="2" charset="2"/>
              <a:buChar char="§"/>
            </a:pPr>
            <a:r>
              <a:rPr lang="en-US" sz="1800" dirty="0">
                <a:solidFill>
                  <a:srgbClr val="275552"/>
                </a:solidFill>
                <a:effectLst>
                  <a:outerShdw blurRad="38100" dist="38100" dir="2700000" algn="tl">
                    <a:srgbClr val="000000">
                      <a:alpha val="43137"/>
                    </a:srgbClr>
                  </a:outerShdw>
                </a:effectLst>
              </a:rPr>
              <a:t>Obesity: </a:t>
            </a:r>
            <a:r>
              <a:rPr lang="en-US" sz="1800" dirty="0">
                <a:solidFill>
                  <a:srgbClr val="275552"/>
                </a:solidFill>
              </a:rPr>
              <a:t>theatre could be used to educate young people about healthy eating and diet, while dance can be used as a form of exercise to increase physical activity as not all young people enjoy sports as a form of exercise.</a:t>
            </a:r>
          </a:p>
          <a:p>
            <a:pPr marL="457200" lvl="0" indent="-330200" algn="just">
              <a:buClr>
                <a:srgbClr val="275552"/>
              </a:buClr>
              <a:buSzPts val="1600"/>
              <a:buFont typeface="Wingdings" panose="05000000000000000000" pitchFamily="2" charset="2"/>
              <a:buChar char="§"/>
            </a:pPr>
            <a:r>
              <a:rPr lang="en-US" sz="1800" dirty="0">
                <a:solidFill>
                  <a:srgbClr val="275552"/>
                </a:solidFill>
                <a:effectLst>
                  <a:outerShdw blurRad="38100" dist="38100" dir="2700000" algn="tl">
                    <a:srgbClr val="000000">
                      <a:alpha val="43137"/>
                    </a:srgbClr>
                  </a:outerShdw>
                </a:effectLst>
              </a:rPr>
              <a:t>Mental health and emotional well-being: </a:t>
            </a:r>
            <a:r>
              <a:rPr lang="en-US" sz="1800" dirty="0">
                <a:solidFill>
                  <a:srgbClr val="275552"/>
                </a:solidFill>
              </a:rPr>
              <a:t>engaging in arts activities has a valuable role in promoting mental health and well-being. These approaches help to build communities and increase social engagement and therefore, increase confidence, self-esteem, sense of achievement, empowerment, social skills, and positive </a:t>
            </a:r>
            <a:r>
              <a:rPr lang="en-US" sz="1800" dirty="0" err="1">
                <a:solidFill>
                  <a:srgbClr val="275552"/>
                </a:solidFill>
              </a:rPr>
              <a:t>behavioural</a:t>
            </a:r>
            <a:r>
              <a:rPr lang="en-US" sz="1800" dirty="0">
                <a:solidFill>
                  <a:srgbClr val="275552"/>
                </a:solidFill>
              </a:rPr>
              <a:t> changes.</a:t>
            </a:r>
          </a:p>
          <a:p>
            <a:pPr marL="457200" lvl="0" indent="-330200" algn="just">
              <a:buClr>
                <a:srgbClr val="275552"/>
              </a:buClr>
              <a:buSzPts val="1600"/>
              <a:buFont typeface="Wingdings" panose="05000000000000000000" pitchFamily="2" charset="2"/>
              <a:buChar char="§"/>
            </a:pPr>
            <a:endParaRPr lang="en-GB" sz="1800" dirty="0">
              <a:solidFill>
                <a:srgbClr val="275552"/>
              </a:solidFill>
              <a:highlight>
                <a:srgbClr val="FFFF00"/>
              </a:highlight>
            </a:endParaRPr>
          </a:p>
          <a:p>
            <a:pPr marL="0" marR="0" lvl="0" indent="0" algn="r" rtl="0">
              <a:spcBef>
                <a:spcPts val="0"/>
              </a:spcBef>
              <a:spcAft>
                <a:spcPts val="0"/>
              </a:spcAft>
              <a:buNone/>
            </a:pPr>
            <a:endParaRPr lang="en-GB" dirty="0">
              <a:solidFill>
                <a:srgbClr val="275552"/>
              </a:solidFill>
              <a:highlight>
                <a:srgbClr val="FFFF00"/>
              </a:highlight>
            </a:endParaRPr>
          </a:p>
        </p:txBody>
      </p:sp>
      <p:sp>
        <p:nvSpPr>
          <p:cNvPr id="3" name="TextBox 2">
            <a:extLst>
              <a:ext uri="{FF2B5EF4-FFF2-40B4-BE49-F238E27FC236}">
                <a16:creationId xmlns:a16="http://schemas.microsoft.com/office/drawing/2014/main" id="{C561297F-50E8-43AE-96DC-393C98B1B239}"/>
              </a:ext>
            </a:extLst>
          </p:cNvPr>
          <p:cNvSpPr txBox="1"/>
          <p:nvPr/>
        </p:nvSpPr>
        <p:spPr>
          <a:xfrm>
            <a:off x="764213" y="1456506"/>
            <a:ext cx="10663571" cy="1020921"/>
          </a:xfrm>
          <a:prstGeom prst="rect">
            <a:avLst/>
          </a:prstGeom>
          <a:noFill/>
        </p:spPr>
        <p:txBody>
          <a:bodyPr wrap="square">
            <a:spAutoFit/>
          </a:bodyPr>
          <a:lstStyle/>
          <a:p>
            <a:pPr lvl="0" algn="just">
              <a:lnSpc>
                <a:spcPct val="115000"/>
              </a:lnSpc>
              <a:spcBef>
                <a:spcPts val="1200"/>
              </a:spcBef>
              <a:buSzPts val="1100"/>
              <a:defRPr/>
            </a:pPr>
            <a:r>
              <a:rPr lang="en-US" sz="1800" dirty="0">
                <a:solidFill>
                  <a:srgbClr val="275552"/>
                </a:solidFill>
              </a:rPr>
              <a:t>An early rapid review (Bungay &amp; Burrows, 2013) has concluded that participating in creative activities can have a positive effect on </a:t>
            </a:r>
            <a:r>
              <a:rPr lang="en-US" sz="1800" dirty="0" err="1">
                <a:solidFill>
                  <a:srgbClr val="275552"/>
                </a:solidFill>
              </a:rPr>
              <a:t>behavioural</a:t>
            </a:r>
            <a:r>
              <a:rPr lang="en-US" sz="1800" dirty="0">
                <a:solidFill>
                  <a:srgbClr val="275552"/>
                </a:solidFill>
              </a:rPr>
              <a:t> changes, self-confidence, self-esteem, levels of knowledge and physical activity. More specifically: </a:t>
            </a:r>
          </a:p>
        </p:txBody>
      </p:sp>
      <p:sp>
        <p:nvSpPr>
          <p:cNvPr id="6" name="Google Shape;448;p31">
            <a:extLst>
              <a:ext uri="{FF2B5EF4-FFF2-40B4-BE49-F238E27FC236}">
                <a16:creationId xmlns:a16="http://schemas.microsoft.com/office/drawing/2014/main" id="{5EBECC48-5AE2-62BB-895A-13B3FD485F72}"/>
              </a:ext>
            </a:extLst>
          </p:cNvPr>
          <p:cNvSpPr txBox="1"/>
          <p:nvPr/>
        </p:nvSpPr>
        <p:spPr>
          <a:xfrm>
            <a:off x="443060" y="564598"/>
            <a:ext cx="11055600" cy="523180"/>
          </a:xfrm>
          <a:prstGeom prst="rect">
            <a:avLst/>
          </a:prstGeom>
          <a:noFill/>
          <a:ln>
            <a:noFill/>
          </a:ln>
        </p:spPr>
        <p:txBody>
          <a:bodyPr spcFirstLastPara="1" wrap="square" lIns="91425" tIns="45700" rIns="91425" bIns="45700" anchor="t" anchorCtr="0">
            <a:spAutoFit/>
          </a:bodyPr>
          <a:lstStyle/>
          <a:p>
            <a:pPr lvl="0" algn="ctr"/>
            <a:r>
              <a:rPr lang="en-US" sz="2800" b="1" dirty="0">
                <a:solidFill>
                  <a:srgbClr val="275552"/>
                </a:solidFill>
              </a:rPr>
              <a:t>Participating in creative activities on the health and well-being</a:t>
            </a:r>
            <a:endParaRPr sz="2800" b="1" i="0" u="none" strike="noStrike" cap="none" dirty="0">
              <a:solidFill>
                <a:srgbClr val="27555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0"/>
          <p:cNvPicPr preferRelativeResize="0"/>
          <p:nvPr/>
        </p:nvPicPr>
        <p:blipFill rotWithShape="1">
          <a:blip r:embed="rId3">
            <a:alphaModFix/>
          </a:blip>
          <a:srcRect b="24577"/>
          <a:stretch/>
        </p:blipFill>
        <p:spPr>
          <a:xfrm>
            <a:off x="0" y="0"/>
            <a:ext cx="12192000" cy="6870700"/>
          </a:xfrm>
          <a:prstGeom prst="rect">
            <a:avLst/>
          </a:prstGeom>
          <a:noFill/>
          <a:ln>
            <a:noFill/>
          </a:ln>
        </p:spPr>
      </p:pic>
      <p:sp>
        <p:nvSpPr>
          <p:cNvPr id="442" name="Google Shape;442;p30"/>
          <p:cNvSpPr/>
          <p:nvPr/>
        </p:nvSpPr>
        <p:spPr>
          <a:xfrm>
            <a:off x="1709057" y="2068286"/>
            <a:ext cx="9274629" cy="2928257"/>
          </a:xfrm>
          <a:prstGeom prst="roundRect">
            <a:avLst>
              <a:gd name="adj" fmla="val 2139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3" name="Google Shape;443;p30"/>
          <p:cNvSpPr txBox="1"/>
          <p:nvPr/>
        </p:nvSpPr>
        <p:spPr>
          <a:xfrm>
            <a:off x="1941922" y="2378272"/>
            <a:ext cx="8738647"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i="1" dirty="0">
                <a:solidFill>
                  <a:srgbClr val="1B5337"/>
                </a:solidFill>
                <a:effectLst>
                  <a:outerShdw blurRad="38100" dist="38100" dir="2700000" algn="tl">
                    <a:srgbClr val="000000">
                      <a:alpha val="43137"/>
                    </a:srgbClr>
                  </a:outerShdw>
                </a:effectLst>
                <a:latin typeface="Calibri"/>
                <a:ea typeface="Calibri"/>
                <a:cs typeface="Calibri"/>
                <a:sym typeface="Calibri"/>
              </a:rPr>
              <a:t>Are there any health promotion initiatives with creativity approaches in your communities? </a:t>
            </a:r>
          </a:p>
          <a:p>
            <a:pPr marL="0" marR="0" lvl="0" indent="0" algn="ctr" rtl="0">
              <a:lnSpc>
                <a:spcPct val="150000"/>
              </a:lnSpc>
              <a:spcBef>
                <a:spcPts val="0"/>
              </a:spcBef>
              <a:spcAft>
                <a:spcPts val="0"/>
              </a:spcAft>
              <a:buNone/>
            </a:pPr>
            <a:r>
              <a:rPr lang="en-US" sz="3200" i="1" dirty="0">
                <a:solidFill>
                  <a:srgbClr val="1B5337"/>
                </a:solidFill>
                <a:effectLst>
                  <a:outerShdw blurRad="38100" dist="38100" dir="2700000" algn="tl">
                    <a:srgbClr val="000000">
                      <a:alpha val="43137"/>
                    </a:srgbClr>
                  </a:outerShdw>
                </a:effectLst>
                <a:latin typeface="Calibri"/>
                <a:ea typeface="Calibri"/>
                <a:cs typeface="Calibri"/>
                <a:sym typeface="Calibri"/>
              </a:rPr>
              <a:t>Why not explore further?</a:t>
            </a:r>
          </a:p>
        </p:txBody>
      </p:sp>
    </p:spTree>
    <p:extLst>
      <p:ext uri="{BB962C8B-B14F-4D97-AF65-F5344CB8AC3E}">
        <p14:creationId xmlns:p14="http://schemas.microsoft.com/office/powerpoint/2010/main" val="12044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9"/>
        <p:cNvGrpSpPr/>
        <p:nvPr/>
      </p:nvGrpSpPr>
      <p:grpSpPr>
        <a:xfrm>
          <a:off x="0" y="0"/>
          <a:ext cx="0" cy="0"/>
          <a:chOff x="0" y="0"/>
          <a:chExt cx="0" cy="0"/>
        </a:xfrm>
      </p:grpSpPr>
      <p:sp>
        <p:nvSpPr>
          <p:cNvPr id="530" name="Google Shape;530;p42"/>
          <p:cNvSpPr txBox="1"/>
          <p:nvPr/>
        </p:nvSpPr>
        <p:spPr>
          <a:xfrm>
            <a:off x="664946" y="464871"/>
            <a:ext cx="988972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275552"/>
                </a:solidFill>
                <a:effectLst/>
                <a:uLnTx/>
                <a:uFillTx/>
                <a:latin typeface="Arial"/>
                <a:ea typeface="Arial"/>
                <a:cs typeface="Arial"/>
                <a:sym typeface="Arial"/>
              </a:rPr>
              <a:t>References</a:t>
            </a:r>
            <a:endParaRPr kumimoji="0" sz="2800" b="1" i="0" u="none" strike="noStrike" kern="0" cap="none" spc="0" normalizeH="0" baseline="0" noProof="0" dirty="0">
              <a:ln>
                <a:noFill/>
              </a:ln>
              <a:solidFill>
                <a:srgbClr val="275552"/>
              </a:solidFill>
              <a:effectLst/>
              <a:uLnTx/>
              <a:uFillTx/>
              <a:latin typeface="Arial"/>
              <a:ea typeface="Arial"/>
              <a:cs typeface="Arial"/>
              <a:sym typeface="Arial"/>
            </a:endParaRPr>
          </a:p>
        </p:txBody>
      </p:sp>
      <p:sp>
        <p:nvSpPr>
          <p:cNvPr id="531" name="Google Shape;531;p42"/>
          <p:cNvSpPr txBox="1"/>
          <p:nvPr/>
        </p:nvSpPr>
        <p:spPr>
          <a:xfrm>
            <a:off x="664946" y="988091"/>
            <a:ext cx="11059500" cy="5773335"/>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Bartfay</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W., &amp;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Bartfay</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E. (1994). Promoting health in schools through a board game.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West J </a:t>
            </a:r>
            <a:r>
              <a:rPr kumimoji="0" lang="en-GB" sz="1100" b="0" i="1"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Nurs</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Res, 16</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(4), 438-446.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4"/>
              </a:rPr>
              <a:t>https://doi.org/10.1177/019394599401600408</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Bungay, H., &amp; Vella-Burrows, T. (2013). The effects of participating in creative activities on the health and well-being of children and young people: a rapid review of the literature. </a:t>
            </a:r>
            <a:r>
              <a:rPr kumimoji="0" lang="en-GB" sz="1100" b="0" i="1"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Perspect</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Public Health, 133</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44-52.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5"/>
              </a:rPr>
              <a:t>https://doi.org/10.1177/1757913912466946</a:t>
            </a:r>
            <a:r>
              <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Burch, S. (2021). Perspectives on Racism: Reflections on Our Collective Moral Responsibility When Leveraging Arts and Culture for Health Promotion.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Practise,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12-16.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6"/>
              </a:rPr>
              <a:t>https://doi.org/10.1177/1524839921996073</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Chandanabhumma</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P.P., &amp; Narasimhan, S.(2019). Towards health equity and social justice: An applied framework of decolonization in health promotion.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International, 35</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(4), 831-840.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7"/>
              </a:rPr>
              <a:t>https://doi.org/10.1093/heapro/daz053</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Clift, S. (2012). Creative arts as a public health resource: moving from practice-based research to evidence-based practice.</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Health Promotion Practise, 132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(3), 120-127.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8"/>
              </a:rPr>
              <a:t>https://doi.org/10.1177/1757913912442269</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Edmondson, B. (2021). Tell Me What You See: An Arts-Based Health Education Program for Youth.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Practice,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27-30.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9"/>
              </a:rPr>
              <a:t>https://doi.org/10.1177/1524839921996634</a:t>
            </a:r>
            <a:r>
              <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Greiner, P., &amp;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Valiga</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 (1998). Creative educational strategies for Health Promotion.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Holistic Nursing Practice, 12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(2), 73-83.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0"/>
              </a:rPr>
              <a:t>https://doi.org/10.1097/00004650-199801000-00011</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Hansen, B.,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Erlandsson</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 &amp;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Leufstadius</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C. (2021). A concept analysis of creative activities as intervention in occupational therapy.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Scandinavian Journal of Occupational Therapy, 28</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63-77.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1"/>
              </a:rPr>
              <a:t>https://doi.org/10.1080/11038128.2020.1775884</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Institute of Medicine. (1998).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The future of public health</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National Academies Press</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Kelly, M.P., &amp; Leventhal, D. (2021). Dance as Lifeline: Transforming Means for Engagement and Connection in Times of Social Isolation.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Practise,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64-69.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2"/>
              </a:rPr>
              <a:t>https://doi.org/10.1177/1524839921996332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Koivisto, T.,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Lehikoinen</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K.,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Lapio</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P.,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Viherlampi</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 &amp;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Salantera</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S. (2020).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Culture and the Arts in Hospitals and Other Health Service Organisations</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Art Equal Policy Brief</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3"/>
              </a:rPr>
              <a:t>https://www.academia.edu/49342394/Culture_and_the_Arts_in_Hospitals_and_Other_Health_Service_Organisations</a:t>
            </a:r>
            <a:r>
              <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Kupers</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E., Van Dijk, M., &amp; Lehman-</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Wermser</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 (2018). Creativity in the Here and Now: A Generic </a:t>
            </a: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Microdevelopmental</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measure of creativity.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Front </a:t>
            </a:r>
            <a:r>
              <a:rPr kumimoji="0" lang="en-GB" sz="1100" b="0" i="1"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Psychol</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9</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2095.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4"/>
              </a:rPr>
              <a:t>https://doi.org/10.3389%2Ffpsyg.2018.02095</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Leis, J., &amp; Morrison, C. (2021). An Integrative Review of Arts-Based Strategies for Addressing Pain and Substance Use Disorder During the Opioid Crisis.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Practise,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44-52</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5"/>
              </a:rPr>
              <a:t>https://doi.org/10.1177/1524839921996065</a:t>
            </a:r>
            <a:endParaRPr kumimoji="0" lang="en-GB" sz="1100" b="0"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5"/>
        <p:cNvGrpSpPr/>
        <p:nvPr/>
      </p:nvGrpSpPr>
      <p:grpSpPr>
        <a:xfrm>
          <a:off x="0" y="0"/>
          <a:ext cx="0" cy="0"/>
          <a:chOff x="0" y="0"/>
          <a:chExt cx="0" cy="0"/>
        </a:xfrm>
      </p:grpSpPr>
      <p:sp>
        <p:nvSpPr>
          <p:cNvPr id="537" name="Google Shape;537;p43"/>
          <p:cNvSpPr txBox="1"/>
          <p:nvPr/>
        </p:nvSpPr>
        <p:spPr>
          <a:xfrm>
            <a:off x="643480" y="982073"/>
            <a:ext cx="11157300" cy="4481315"/>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Montuori</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 (2017).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Nature of Creativity. In: </a:t>
            </a:r>
            <a:r>
              <a:rPr kumimoji="0" lang="en-GB" sz="1100" b="0" i="1"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Encyclopedia</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of Creativity, Invention, Innovation and Entrepreneurship</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Springer.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4"/>
              </a:rPr>
              <a:t>https://doi.org/10.1007/978-1-4614-6616-1_383-2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Müllersdorf, M., &amp; Ivarsson, A. (2012). Use of creative activities in occupational therapy practice in Sweden.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Occupational Therapy International, 19</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(3), 127-134.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5"/>
              </a:rPr>
              <a:t>https://doi.org/10.1002/oti.1327</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Petteway</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R.J. (2021). Poetry as Praxis + “Illumination”: Toward an Epistemically Just Health Promotion for Resistance, Healing, and (Re)Imagination.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Practice,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20-26.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6"/>
              </a:rPr>
              <a:t>https://doi.org/10.1177/1524839921999048</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Pufahl</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J., Munoz, C., &amp; Bayne, H. (2021), Theatre Connect: Key Strategies for Facilitating LGBTQQ Youth Theatre Programs.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Practice,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31-34.</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7"/>
              </a:rPr>
              <a:t>https://doi.org/10.1177/1524839921996290</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Runco, M. (2015). A Commentary on the Social Perspective on Creativity.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Creativity theories, Research, Applications, 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21-31.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8"/>
              </a:rPr>
              <a:t>https://doi.org/10.1515/ctra-2015-0003</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Sandro G. (2021). The Arts and Public Health: Changing the Conversation on Health.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Health Promotion Practice, 22</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 8-11.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9"/>
              </a:rPr>
              <a:t>https://doi.org/10.1177/1524839921996341</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United Nations. (2015).</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Transforming our World: The 2030 Agenda for Sustainable Development</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0"/>
              </a:rPr>
              <a:t>https://sustainabledevelopment.un.org/post2015/transformingourworld/publication</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Vendeville</a:t>
            </a: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N., Blanc, N., &amp; </a:t>
            </a:r>
            <a:r>
              <a:rPr kumimoji="0" lang="en-US" sz="1100" b="0" i="0" u="none" strike="noStrike" kern="1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Brechet</a:t>
            </a: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C. (2018). Tears for girls and teeth for boys: The influence of gender on children’s depiction of sadness and anger in their drawings. </a:t>
            </a:r>
            <a:r>
              <a:rPr kumimoji="0" lang="en-US"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Educational Psychology, </a:t>
            </a: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1–18. </a:t>
            </a:r>
            <a:r>
              <a:rPr kumimoji="0" lang="en-US"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1"/>
              </a:rPr>
              <a:t>https://doi.org/10.1080/01443410.2018.1461810</a:t>
            </a:r>
            <a:r>
              <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World Health Organization. (1986). </a:t>
            </a:r>
            <a:r>
              <a:rPr kumimoji="0" lang="en-US"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The Ottawa Charter for Health Promotion</a:t>
            </a: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2"/>
              </a:rPr>
              <a:t>https://www.who.int/teams/health-promotion/enhanced-wellbeing/first-global-conference</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World Health Organization. (2016).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The 1st International Conference on Health Promotion, Ottawa, 1986</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2"/>
              </a:rPr>
              <a:t>https://www.who.int/teams/health-promotion/enhanced-wellbeing/first-global-conference</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a:p>
            <a:pPr marL="457200" marR="0" lvl="0" indent="-45720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World Health Organization. (2021). </a:t>
            </a:r>
            <a:r>
              <a:rPr kumimoji="0" lang="en-GB" sz="1100" b="0" i="1"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Healing Arts Launch Event: The Arts and Wellbeing</a:t>
            </a:r>
            <a:r>
              <a:rPr kumimoji="0" lang="en-GB"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GB" sz="1100" b="0" i="0" u="sng" strike="noStrike" kern="100" cap="none" spc="0" normalizeH="0" baseline="0" noProof="0" dirty="0">
                <a:ln>
                  <a:noFill/>
                </a:ln>
                <a:solidFill>
                  <a:srgbClr val="0563C1"/>
                </a:solidFill>
                <a:effectLst/>
                <a:uLnTx/>
                <a:uFillTx/>
                <a:latin typeface="Arial"/>
                <a:ea typeface="Times New Roman" panose="02020603050405020304" pitchFamily="18" charset="0"/>
                <a:cs typeface="Times New Roman" panose="02020603050405020304" pitchFamily="18" charset="0"/>
                <a:sym typeface="Arial"/>
                <a:hlinkClick r:id="rId13"/>
              </a:rPr>
              <a:t>https://www.who.int/news-room/events/detail/2021/09/19/default-calendar/healing-arts-new-york-launch-event-the-arts-and-wellbeing</a:t>
            </a:r>
            <a:r>
              <a:rPr kumimoji="0" lang="en-US"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l-GR" sz="1100" b="0" i="0" u="none" strike="noStrike" kern="1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2" name="Google Shape;530;p42">
            <a:extLst>
              <a:ext uri="{FF2B5EF4-FFF2-40B4-BE49-F238E27FC236}">
                <a16:creationId xmlns:a16="http://schemas.microsoft.com/office/drawing/2014/main" id="{2C82EF73-99EA-E9C6-D10C-CD5C84691AEF}"/>
              </a:ext>
            </a:extLst>
          </p:cNvPr>
          <p:cNvSpPr txBox="1"/>
          <p:nvPr/>
        </p:nvSpPr>
        <p:spPr>
          <a:xfrm>
            <a:off x="664946" y="464871"/>
            <a:ext cx="9889724"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275552"/>
                </a:solidFill>
                <a:effectLst/>
                <a:uLnTx/>
                <a:uFillTx/>
                <a:latin typeface="Arial"/>
                <a:ea typeface="Arial"/>
                <a:cs typeface="Arial"/>
                <a:sym typeface="Arial"/>
              </a:rPr>
              <a:t>References</a:t>
            </a:r>
            <a:endParaRPr kumimoji="0" sz="2800" b="1" i="0" u="none" strike="noStrike" kern="0" cap="none" spc="0" normalizeH="0" baseline="0" noProof="0" dirty="0">
              <a:ln>
                <a:noFill/>
              </a:ln>
              <a:solidFill>
                <a:srgbClr val="275552"/>
              </a:solidFill>
              <a:effectLst/>
              <a:uLnTx/>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5"/>
        <p:cNvGrpSpPr/>
        <p:nvPr/>
      </p:nvGrpSpPr>
      <p:grpSpPr>
        <a:xfrm>
          <a:off x="0" y="0"/>
          <a:ext cx="0" cy="0"/>
          <a:chOff x="0" y="0"/>
          <a:chExt cx="0" cy="0"/>
        </a:xfrm>
      </p:grpSpPr>
      <p:pic>
        <p:nvPicPr>
          <p:cNvPr id="2" name="Εικόνα 1">
            <a:extLst>
              <a:ext uri="{FF2B5EF4-FFF2-40B4-BE49-F238E27FC236}">
                <a16:creationId xmlns:a16="http://schemas.microsoft.com/office/drawing/2014/main" id="{FE4DFEE9-93E3-69DF-BA47-B3CA4205AA21}"/>
              </a:ext>
            </a:extLst>
          </p:cNvPr>
          <p:cNvPicPr>
            <a:picLocks noChangeAspect="1"/>
          </p:cNvPicPr>
          <p:nvPr/>
        </p:nvPicPr>
        <p:blipFill>
          <a:blip r:embed="rId4"/>
          <a:stretch>
            <a:fillRect/>
          </a:stretch>
        </p:blipFill>
        <p:spPr>
          <a:xfrm>
            <a:off x="1997645" y="2583714"/>
            <a:ext cx="8196710" cy="1690572"/>
          </a:xfrm>
          <a:prstGeom prst="rect">
            <a:avLst/>
          </a:prstGeom>
        </p:spPr>
      </p:pic>
      <p:pic>
        <p:nvPicPr>
          <p:cNvPr id="3" name="Picture 2" descr="Δημιουργικά Κοινά, Άδειες, Εικονίδια, Με">
            <a:extLst>
              <a:ext uri="{FF2B5EF4-FFF2-40B4-BE49-F238E27FC236}">
                <a16:creationId xmlns:a16="http://schemas.microsoft.com/office/drawing/2014/main" id="{49930700-D13C-59DA-B2A8-7AC6EA59B8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76" t="-1955" b="68471"/>
          <a:stretch/>
        </p:blipFill>
        <p:spPr bwMode="auto">
          <a:xfrm>
            <a:off x="1801092" y="5797573"/>
            <a:ext cx="957050" cy="363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A03233-568A-4D6D-B45C-EAC57F1B46B4}"/>
              </a:ext>
            </a:extLst>
          </p:cNvPr>
          <p:cNvSpPr txBox="1"/>
          <p:nvPr/>
        </p:nvSpPr>
        <p:spPr>
          <a:xfrm>
            <a:off x="520297" y="6204743"/>
            <a:ext cx="10776857" cy="307777"/>
          </a:xfrm>
          <a:prstGeom prst="rect">
            <a:avLst/>
          </a:prstGeom>
          <a:noFill/>
        </p:spPr>
        <p:txBody>
          <a:bodyPr wrap="square" rtlCol="0">
            <a:spAutoFit/>
          </a:bodyPr>
          <a:lstStyle/>
          <a:p>
            <a:endParaRPr lang="el-GR" dirty="0"/>
          </a:p>
        </p:txBody>
      </p:sp>
      <p:sp>
        <p:nvSpPr>
          <p:cNvPr id="10" name="TextBox 9">
            <a:extLst>
              <a:ext uri="{FF2B5EF4-FFF2-40B4-BE49-F238E27FC236}">
                <a16:creationId xmlns:a16="http://schemas.microsoft.com/office/drawing/2014/main" id="{1CE0CDA5-046F-4A78-DC7F-D3F488C18666}"/>
              </a:ext>
            </a:extLst>
          </p:cNvPr>
          <p:cNvSpPr txBox="1"/>
          <p:nvPr/>
        </p:nvSpPr>
        <p:spPr>
          <a:xfrm>
            <a:off x="1603129" y="5840964"/>
            <a:ext cx="10514798" cy="276999"/>
          </a:xfrm>
          <a:prstGeom prst="rect">
            <a:avLst/>
          </a:prstGeom>
          <a:noFill/>
        </p:spPr>
        <p:txBody>
          <a:bodyPr wrap="square">
            <a:spAutoFit/>
          </a:bodyPr>
          <a:lstStyle/>
          <a:p>
            <a:pPr algn="ctr">
              <a:tabLst>
                <a:tab pos="2637155" algn="ctr"/>
                <a:tab pos="5274310" algn="r"/>
              </a:tabLst>
            </a:pPr>
            <a:r>
              <a:rPr lang="en-US" sz="1200" dirty="0">
                <a:effectLst/>
                <a:latin typeface="+mn-lt"/>
                <a:ea typeface="Calibri" panose="020F0502020204030204" pitchFamily="34" charset="0"/>
                <a:cs typeface="Times New Roman" panose="02020603050405020304" pitchFamily="18" charset="0"/>
              </a:rPr>
              <a:t>This work is licensed under the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Creative Commons Attribution-Non Commercial-Share Alike 4.0 International License</a:t>
            </a:r>
            <a:r>
              <a:rPr lang="en-US" sz="1200" dirty="0">
                <a:effectLst/>
                <a:latin typeface="+mn-lt"/>
                <a:ea typeface="Calibri" panose="020F0502020204030204" pitchFamily="34" charset="0"/>
                <a:cs typeface="Times New Roman" panose="02020603050405020304" pitchFamily="18" charset="0"/>
              </a:rPr>
              <a:t>.</a:t>
            </a:r>
            <a:endParaRPr lang="el-GR"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70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3"/>
          <p:cNvSpPr/>
          <p:nvPr/>
        </p:nvSpPr>
        <p:spPr>
          <a:xfrm>
            <a:off x="828675" y="1748116"/>
            <a:ext cx="10534650" cy="706432"/>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en-GB" sz="2000" b="1" i="1" strike="noStrike" cap="none" dirty="0">
                <a:solidFill>
                  <a:srgbClr val="275552"/>
                </a:solidFill>
                <a:effectLst>
                  <a:outerShdw blurRad="38100" dist="38100" dir="2700000" algn="tl">
                    <a:srgbClr val="000000">
                      <a:alpha val="43137"/>
                    </a:srgbClr>
                  </a:outerShdw>
                </a:effectLst>
                <a:latin typeface="Arial"/>
                <a:ea typeface="Arial"/>
                <a:cs typeface="Arial"/>
                <a:sym typeface="Arial"/>
              </a:rPr>
              <a:t>Health</a:t>
            </a:r>
            <a:r>
              <a:rPr lang="en-GB" sz="2000" b="1" i="1" u="none" strike="noStrike" cap="none" dirty="0">
                <a:solidFill>
                  <a:srgbClr val="275552"/>
                </a:solidFill>
                <a:latin typeface="Arial"/>
                <a:ea typeface="Arial"/>
                <a:cs typeface="Arial"/>
                <a:sym typeface="Arial"/>
              </a:rPr>
              <a:t> </a:t>
            </a:r>
            <a:r>
              <a:rPr lang="en-GB" sz="2000" i="1" u="none" strike="noStrike" cap="none" dirty="0">
                <a:solidFill>
                  <a:srgbClr val="275552"/>
                </a:solidFill>
                <a:latin typeface="Arial"/>
                <a:ea typeface="Arial"/>
                <a:cs typeface="Arial"/>
                <a:sym typeface="Arial"/>
              </a:rPr>
              <a:t>is a state of complete physical, mental and social well-being and not merely the absence of disease or infirmity</a:t>
            </a:r>
            <a:endParaRPr sz="1800" i="1" u="none" strike="noStrike" cap="none" dirty="0">
              <a:solidFill>
                <a:schemeClr val="dk1"/>
              </a:solidFill>
              <a:latin typeface="Arial"/>
              <a:ea typeface="Arial"/>
              <a:cs typeface="Arial"/>
              <a:sym typeface="Arial"/>
            </a:endParaRPr>
          </a:p>
        </p:txBody>
      </p:sp>
      <p:sp>
        <p:nvSpPr>
          <p:cNvPr id="102" name="Google Shape;102;p3"/>
          <p:cNvSpPr txBox="1"/>
          <p:nvPr/>
        </p:nvSpPr>
        <p:spPr>
          <a:xfrm>
            <a:off x="6432550" y="3298825"/>
            <a:ext cx="49308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dirty="0"/>
          </a:p>
        </p:txBody>
      </p:sp>
      <p:sp>
        <p:nvSpPr>
          <p:cNvPr id="103" name="Google Shape;103;p3"/>
          <p:cNvSpPr txBox="1"/>
          <p:nvPr/>
        </p:nvSpPr>
        <p:spPr>
          <a:xfrm>
            <a:off x="1524000" y="911225"/>
            <a:ext cx="9144000" cy="6270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75552"/>
              </a:buClr>
              <a:buSzPts val="2800"/>
              <a:buFont typeface="Arial"/>
              <a:buNone/>
            </a:pPr>
            <a:r>
              <a:rPr lang="en-GB" sz="2800" b="1" i="0" u="none" strike="noStrike" cap="none" dirty="0">
                <a:solidFill>
                  <a:srgbClr val="275552"/>
                </a:solidFill>
                <a:latin typeface="Arial"/>
                <a:ea typeface="Arial"/>
                <a:cs typeface="Arial"/>
                <a:sym typeface="Arial"/>
              </a:rPr>
              <a:t>What is health?</a:t>
            </a:r>
            <a:endParaRPr sz="2800" b="1" i="0" u="none" strike="noStrike" cap="none" dirty="0">
              <a:solidFill>
                <a:srgbClr val="275552"/>
              </a:solidFill>
              <a:latin typeface="Arial"/>
              <a:ea typeface="Arial"/>
              <a:cs typeface="Arial"/>
              <a:sym typeface="Arial"/>
            </a:endParaRPr>
          </a:p>
        </p:txBody>
      </p:sp>
      <p:sp>
        <p:nvSpPr>
          <p:cNvPr id="104" name="Google Shape;104;p3"/>
          <p:cNvSpPr txBox="1"/>
          <p:nvPr/>
        </p:nvSpPr>
        <p:spPr>
          <a:xfrm>
            <a:off x="828650" y="3166281"/>
            <a:ext cx="10941075" cy="1969730"/>
          </a:xfrm>
          <a:prstGeom prst="rect">
            <a:avLst/>
          </a:prstGeom>
          <a:noFill/>
          <a:ln>
            <a:noFill/>
          </a:ln>
        </p:spPr>
        <p:txBody>
          <a:bodyPr spcFirstLastPara="1" wrap="square" lIns="91425" tIns="45700" rIns="91425" bIns="45700" anchor="t" anchorCtr="0">
            <a:spAutoFit/>
          </a:bodyPr>
          <a:lstStyle/>
          <a:p>
            <a:pPr marL="457200" lvl="0" indent="-368300" algn="l" rtl="0">
              <a:spcBef>
                <a:spcPts val="0"/>
              </a:spcBef>
              <a:spcAft>
                <a:spcPts val="0"/>
              </a:spcAft>
              <a:buClr>
                <a:schemeClr val="bg2"/>
              </a:buClr>
              <a:buSzPts val="2200"/>
              <a:buFont typeface="Wingdings" panose="05000000000000000000" pitchFamily="2" charset="2"/>
              <a:buChar char="§"/>
            </a:pPr>
            <a:r>
              <a:rPr lang="en-GB" sz="1800" dirty="0">
                <a:solidFill>
                  <a:srgbClr val="275552"/>
                </a:solidFill>
              </a:rPr>
              <a:t>It is a complex and dynamic concept that encompasses various aspects of our lives, from biology to society, environment, culture, economy, and politics</a:t>
            </a:r>
          </a:p>
          <a:p>
            <a:pPr marL="88900" lvl="0" algn="l" rtl="0">
              <a:spcBef>
                <a:spcPts val="0"/>
              </a:spcBef>
              <a:spcAft>
                <a:spcPts val="0"/>
              </a:spcAft>
              <a:buClr>
                <a:schemeClr val="bg2"/>
              </a:buClr>
              <a:buSzPts val="2200"/>
            </a:pPr>
            <a:endParaRPr sz="1600" dirty="0">
              <a:solidFill>
                <a:srgbClr val="275552"/>
              </a:solidFill>
            </a:endParaRPr>
          </a:p>
          <a:p>
            <a:pPr marL="457200" lvl="0" indent="-368300" algn="l" rtl="0">
              <a:spcBef>
                <a:spcPts val="0"/>
              </a:spcBef>
              <a:spcAft>
                <a:spcPts val="0"/>
              </a:spcAft>
              <a:buClr>
                <a:schemeClr val="bg2"/>
              </a:buClr>
              <a:buSzPts val="2200"/>
              <a:buFont typeface="Wingdings" panose="05000000000000000000" pitchFamily="2" charset="2"/>
              <a:buChar char="§"/>
            </a:pPr>
            <a:r>
              <a:rPr lang="en-GB" sz="1800" dirty="0">
                <a:solidFill>
                  <a:srgbClr val="275552"/>
                </a:solidFill>
              </a:rPr>
              <a:t>It is not just about our personal characteristics or genetic makeup, but also the world around us and the conditions we live in</a:t>
            </a:r>
          </a:p>
          <a:p>
            <a:pPr marL="457200" lvl="0" indent="-368300" algn="l" rtl="0">
              <a:spcBef>
                <a:spcPts val="0"/>
              </a:spcBef>
              <a:spcAft>
                <a:spcPts val="0"/>
              </a:spcAft>
              <a:buClr>
                <a:schemeClr val="bg2"/>
              </a:buClr>
              <a:buSzPts val="2200"/>
              <a:buFont typeface="Wingdings" panose="05000000000000000000" pitchFamily="2" charset="2"/>
              <a:buChar char="§"/>
            </a:pPr>
            <a:endParaRPr sz="1600" dirty="0">
              <a:solidFill>
                <a:srgbClr val="275552"/>
              </a:solidFill>
            </a:endParaRPr>
          </a:p>
          <a:p>
            <a:pPr marL="457200" lvl="0" indent="-368300" algn="l" rtl="0">
              <a:spcBef>
                <a:spcPts val="0"/>
              </a:spcBef>
              <a:spcAft>
                <a:spcPts val="0"/>
              </a:spcAft>
              <a:buClr>
                <a:schemeClr val="bg2"/>
              </a:buClr>
              <a:buSzPts val="2200"/>
              <a:buFont typeface="Wingdings" panose="05000000000000000000" pitchFamily="2" charset="2"/>
              <a:buChar char="§"/>
            </a:pPr>
            <a:r>
              <a:rPr lang="en-US" sz="1800" dirty="0">
                <a:solidFill>
                  <a:srgbClr val="275552"/>
                </a:solidFill>
              </a:rPr>
              <a:t>It </a:t>
            </a:r>
            <a:r>
              <a:rPr lang="en-GB" sz="1800" dirty="0">
                <a:solidFill>
                  <a:srgbClr val="275552"/>
                </a:solidFill>
              </a:rPr>
              <a:t>is shaped by multiple factors, and to truly understand it, we must approach it in a specific way</a:t>
            </a:r>
            <a:endParaRPr sz="1800" dirty="0">
              <a:solidFill>
                <a:srgbClr val="275552"/>
              </a:solidFill>
            </a:endParaRPr>
          </a:p>
        </p:txBody>
      </p:sp>
      <p:sp>
        <p:nvSpPr>
          <p:cNvPr id="105" name="Google Shape;105;p3"/>
          <p:cNvSpPr txBox="1"/>
          <p:nvPr/>
        </p:nvSpPr>
        <p:spPr>
          <a:xfrm>
            <a:off x="5675313" y="6288088"/>
            <a:ext cx="6094412" cy="28733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275552"/>
              </a:buClr>
              <a:buSzPts val="1400"/>
              <a:buFont typeface="Arial"/>
              <a:buNone/>
            </a:pPr>
            <a:r>
              <a:rPr lang="en-GB" sz="1400" b="0" i="0" u="none" strike="noStrike" cap="none" dirty="0">
                <a:solidFill>
                  <a:srgbClr val="275552"/>
                </a:solidFill>
                <a:latin typeface="Arial"/>
                <a:ea typeface="Arial"/>
                <a:cs typeface="Arial"/>
                <a:sym typeface="Arial"/>
              </a:rPr>
              <a:t>(WHO, 2016; Sandro, 2021)</a:t>
            </a:r>
            <a:endParaRPr sz="1400" b="0" i="0" u="none" strike="noStrike" cap="none" dirty="0">
              <a:solidFill>
                <a:srgbClr val="27555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4"/>
          <p:cNvSpPr/>
          <p:nvPr/>
        </p:nvSpPr>
        <p:spPr>
          <a:xfrm>
            <a:off x="856343" y="1464672"/>
            <a:ext cx="10479314" cy="3014756"/>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en-GB" sz="2000" b="1" i="0" u="none" strike="noStrike" cap="none" dirty="0">
                <a:solidFill>
                  <a:srgbClr val="275552"/>
                </a:solidFill>
                <a:latin typeface="Arial"/>
                <a:ea typeface="Arial"/>
                <a:cs typeface="Arial"/>
                <a:sym typeface="Arial"/>
              </a:rPr>
              <a:t>“</a:t>
            </a:r>
            <a:r>
              <a:rPr lang="en-GB" sz="2000" b="1" i="1" strike="noStrike" cap="none" dirty="0">
                <a:solidFill>
                  <a:srgbClr val="275552"/>
                </a:solidFill>
                <a:effectLst>
                  <a:outerShdw blurRad="38100" dist="38100" dir="2700000" algn="tl">
                    <a:srgbClr val="000000">
                      <a:alpha val="43137"/>
                    </a:srgbClr>
                  </a:outerShdw>
                </a:effectLst>
                <a:latin typeface="Arial"/>
                <a:ea typeface="Arial"/>
                <a:cs typeface="Arial"/>
                <a:sym typeface="Arial"/>
              </a:rPr>
              <a:t>Health promotion </a:t>
            </a:r>
            <a:r>
              <a:rPr lang="en-GB" sz="2000" b="1" i="1" u="none" strike="noStrike" cap="none" dirty="0">
                <a:solidFill>
                  <a:srgbClr val="275552"/>
                </a:solidFill>
                <a:latin typeface="Arial"/>
                <a:ea typeface="Arial"/>
                <a:cs typeface="Arial"/>
                <a:sym typeface="Arial"/>
              </a:rPr>
              <a:t>is the process of enabling people to increase control over and to improve their health</a:t>
            </a:r>
            <a:r>
              <a:rPr lang="en-GB" sz="2000" b="1" i="0" u="none" strike="noStrike" cap="none" dirty="0">
                <a:solidFill>
                  <a:srgbClr val="275552"/>
                </a:solidFill>
                <a:latin typeface="Arial"/>
                <a:ea typeface="Arial"/>
                <a:cs typeface="Arial"/>
                <a:sym typeface="Arial"/>
              </a:rPr>
              <a:t>” </a:t>
            </a:r>
            <a:endParaRPr dirty="0"/>
          </a:p>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(W.H.O, 1986)</a:t>
            </a:r>
            <a:endParaRPr dirty="0"/>
          </a:p>
          <a:p>
            <a:pPr marL="0" marR="0" lvl="0" indent="0" algn="just" rtl="0">
              <a:spcBef>
                <a:spcPts val="0"/>
              </a:spcBef>
              <a:spcAft>
                <a:spcPts val="0"/>
              </a:spcAft>
              <a:buNone/>
            </a:pPr>
            <a:endParaRPr sz="1400" b="0" i="0" u="none" strike="noStrike" cap="none" dirty="0">
              <a:solidFill>
                <a:srgbClr val="275552"/>
              </a:solidFill>
              <a:latin typeface="Arial"/>
              <a:ea typeface="Arial"/>
              <a:cs typeface="Arial"/>
              <a:sym typeface="Arial"/>
            </a:endParaRPr>
          </a:p>
          <a:p>
            <a:pPr marL="0" marR="0" lvl="0" indent="0" algn="just" rtl="0">
              <a:lnSpc>
                <a:spcPct val="150000"/>
              </a:lnSpc>
              <a:spcBef>
                <a:spcPts val="0"/>
              </a:spcBef>
              <a:spcAft>
                <a:spcPts val="0"/>
              </a:spcAft>
              <a:buNone/>
            </a:pPr>
            <a:r>
              <a:rPr lang="en-GB" sz="1800" b="0" i="0" u="none" strike="noStrike" cap="none" dirty="0">
                <a:solidFill>
                  <a:srgbClr val="275552"/>
                </a:solidFill>
                <a:latin typeface="Arial"/>
                <a:ea typeface="Arial"/>
                <a:cs typeface="Arial"/>
                <a:sym typeface="Arial"/>
              </a:rPr>
              <a:t>The social dimension of health is emphasised in the Ottawa Charter for Health Promotion, which argues that </a:t>
            </a:r>
            <a:r>
              <a:rPr lang="en-GB" sz="1800" i="0" u="none" strike="noStrike" cap="none" dirty="0">
                <a:solidFill>
                  <a:srgbClr val="275552"/>
                </a:solidFill>
                <a:effectLst>
                  <a:outerShdw blurRad="38100" dist="38100" dir="2700000" algn="tl">
                    <a:srgbClr val="000000">
                      <a:alpha val="43137"/>
                    </a:srgbClr>
                  </a:outerShdw>
                </a:effectLst>
                <a:latin typeface="Arial"/>
                <a:ea typeface="Arial"/>
                <a:cs typeface="Arial"/>
                <a:sym typeface="Arial"/>
              </a:rPr>
              <a:t>health is created in our everyday life contexts where we “learn, work, play and love”</a:t>
            </a:r>
            <a:r>
              <a:rPr lang="en-GB" sz="1800" b="0" i="0" u="none" strike="noStrike" cap="none" dirty="0">
                <a:solidFill>
                  <a:srgbClr val="275552"/>
                </a:solidFill>
                <a:latin typeface="Arial"/>
                <a:ea typeface="Arial"/>
                <a:cs typeface="Arial"/>
                <a:sym typeface="Arial"/>
              </a:rPr>
              <a:t>. Similarly, </a:t>
            </a:r>
            <a:r>
              <a:rPr lang="en-GB" sz="1800" i="0" u="none" strike="noStrike" cap="none" dirty="0">
                <a:solidFill>
                  <a:srgbClr val="275552"/>
                </a:solidFill>
                <a:effectLst>
                  <a:outerShdw blurRad="38100" dist="38100" dir="2700000" algn="tl">
                    <a:srgbClr val="000000">
                      <a:alpha val="43137"/>
                    </a:srgbClr>
                  </a:outerShdw>
                </a:effectLst>
                <a:latin typeface="Arial"/>
                <a:ea typeface="Arial"/>
                <a:cs typeface="Arial"/>
                <a:sym typeface="Arial"/>
              </a:rPr>
              <a:t>art is created in these same settings and may contribute to the promotion of health, wellbeing and social change.</a:t>
            </a:r>
            <a:endParaRPr sz="1400" i="0" u="none" strike="noStrike" cap="none" dirty="0">
              <a:solidFill>
                <a:srgbClr val="275552"/>
              </a:solidFill>
              <a:effectLst>
                <a:outerShdw blurRad="38100" dist="38100" dir="2700000" algn="tl">
                  <a:srgbClr val="000000">
                    <a:alpha val="43137"/>
                  </a:srgbClr>
                </a:outerShdw>
              </a:effectLst>
              <a:latin typeface="Arial"/>
              <a:ea typeface="Arial"/>
              <a:cs typeface="Arial"/>
              <a:sym typeface="Arial"/>
            </a:endParaRPr>
          </a:p>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(WHO, 2016)</a:t>
            </a:r>
            <a:endParaRPr dirty="0"/>
          </a:p>
        </p:txBody>
      </p:sp>
      <p:sp>
        <p:nvSpPr>
          <p:cNvPr id="111" name="Google Shape;111;p4"/>
          <p:cNvSpPr txBox="1"/>
          <p:nvPr/>
        </p:nvSpPr>
        <p:spPr>
          <a:xfrm>
            <a:off x="1524000" y="650057"/>
            <a:ext cx="9144000" cy="6270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75552"/>
              </a:buClr>
              <a:buSzPts val="2800"/>
              <a:buFont typeface="Arial"/>
              <a:buNone/>
            </a:pPr>
            <a:r>
              <a:rPr lang="en-GB" sz="2800" b="1" i="0" u="none" strike="noStrike" cap="none" dirty="0">
                <a:solidFill>
                  <a:srgbClr val="275552"/>
                </a:solidFill>
                <a:latin typeface="Arial"/>
                <a:ea typeface="Arial"/>
                <a:cs typeface="Arial"/>
                <a:sym typeface="Arial"/>
              </a:rPr>
              <a:t>What is health promotion?</a:t>
            </a:r>
            <a:endParaRPr sz="2800" b="1" i="0" u="none" strike="noStrike" cap="none" dirty="0">
              <a:solidFill>
                <a:srgbClr val="275552"/>
              </a:solidFill>
              <a:latin typeface="Arial"/>
              <a:ea typeface="Arial"/>
              <a:cs typeface="Arial"/>
              <a:sym typeface="Arial"/>
            </a:endParaRPr>
          </a:p>
        </p:txBody>
      </p:sp>
      <p:sp>
        <p:nvSpPr>
          <p:cNvPr id="112" name="Google Shape;112;p4"/>
          <p:cNvSpPr txBox="1"/>
          <p:nvPr/>
        </p:nvSpPr>
        <p:spPr>
          <a:xfrm>
            <a:off x="856342" y="4666981"/>
            <a:ext cx="10479315" cy="17619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l-GR" sz="1800" b="0" i="1" u="none" strike="noStrike" cap="none" dirty="0">
                <a:solidFill>
                  <a:srgbClr val="275552"/>
                </a:solidFill>
                <a:latin typeface="Arial"/>
                <a:ea typeface="Arial"/>
                <a:cs typeface="Arial"/>
                <a:sym typeface="Arial"/>
              </a:rPr>
              <a:t>Η</a:t>
            </a:r>
            <a:r>
              <a:rPr lang="en-GB" sz="1800" b="0" i="1" u="none" strike="noStrike" cap="none" dirty="0" err="1">
                <a:solidFill>
                  <a:srgbClr val="275552"/>
                </a:solidFill>
                <a:latin typeface="Arial"/>
                <a:ea typeface="Arial"/>
                <a:cs typeface="Arial"/>
                <a:sym typeface="Arial"/>
              </a:rPr>
              <a:t>ealth</a:t>
            </a:r>
            <a:r>
              <a:rPr lang="en-GB" sz="1800" b="0" i="1" u="none" strike="noStrike" cap="none" dirty="0">
                <a:solidFill>
                  <a:srgbClr val="275552"/>
                </a:solidFill>
                <a:latin typeface="Arial"/>
                <a:ea typeface="Arial"/>
                <a:cs typeface="Arial"/>
                <a:sym typeface="Arial"/>
              </a:rPr>
              <a:t> promotion </a:t>
            </a:r>
            <a:r>
              <a:rPr lang="en-GB" sz="1800" dirty="0">
                <a:solidFill>
                  <a:srgbClr val="275552"/>
                </a:solidFill>
              </a:rPr>
              <a:t>should</a:t>
            </a:r>
            <a:r>
              <a:rPr lang="en-GB" sz="1800" b="0" i="0" u="none" strike="noStrike" cap="none" dirty="0">
                <a:solidFill>
                  <a:srgbClr val="275552"/>
                </a:solidFill>
                <a:latin typeface="Arial"/>
                <a:ea typeface="Arial"/>
                <a:cs typeface="Arial"/>
                <a:sym typeface="Arial"/>
              </a:rPr>
              <a:t> seek to promote the physical experience of health as well as the social justice, agency and self-determination through empowerment, participation, collaboration and by reducing inequity.</a:t>
            </a:r>
            <a:endParaRPr dirty="0"/>
          </a:p>
          <a:p>
            <a:pPr marL="0" marR="0" lvl="0" indent="0" algn="just" rtl="0">
              <a:lnSpc>
                <a:spcPct val="150000"/>
              </a:lnSpc>
              <a:spcBef>
                <a:spcPts val="0"/>
              </a:spcBef>
              <a:spcAft>
                <a:spcPts val="0"/>
              </a:spcAft>
              <a:buNone/>
            </a:pPr>
            <a:endParaRPr sz="900" b="0" i="0" u="none" strike="noStrike" cap="none" dirty="0">
              <a:solidFill>
                <a:srgbClr val="275552"/>
              </a:solidFill>
              <a:latin typeface="Arial"/>
              <a:ea typeface="Arial"/>
              <a:cs typeface="Arial"/>
              <a:sym typeface="Arial"/>
            </a:endParaRPr>
          </a:p>
          <a:p>
            <a:pPr marL="0" marR="0" lvl="0" indent="0" algn="r" rtl="0">
              <a:spcBef>
                <a:spcPts val="0"/>
              </a:spcBef>
              <a:spcAft>
                <a:spcPts val="0"/>
              </a:spcAft>
              <a:buNone/>
            </a:pPr>
            <a:r>
              <a:rPr lang="en-GB" sz="1400" b="0" i="0" u="none" strike="noStrike" cap="none" dirty="0">
                <a:solidFill>
                  <a:srgbClr val="275552"/>
                </a:solidFill>
                <a:latin typeface="Arial"/>
                <a:ea typeface="Arial"/>
                <a:cs typeface="Arial"/>
                <a:sym typeface="Arial"/>
              </a:rPr>
              <a:t>(Chandanabhumma &amp; Narasimhan, 2019</a:t>
            </a:r>
            <a:r>
              <a:rPr lang="en-GB"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0" name="Picture 2" descr="What is Health Promotion? | Global Health Promotion">
            <a:extLst>
              <a:ext uri="{FF2B5EF4-FFF2-40B4-BE49-F238E27FC236}">
                <a16:creationId xmlns:a16="http://schemas.microsoft.com/office/drawing/2014/main" id="{D6C67E17-814E-38F9-843A-B3A88D222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What is Health Promotion? | Global Health Promotion">
            <a:extLst>
              <a:ext uri="{FF2B5EF4-FFF2-40B4-BE49-F238E27FC236}">
                <a16:creationId xmlns:a16="http://schemas.microsoft.com/office/drawing/2014/main" id="{C7F474E7-A5EE-7E87-2F82-707DA9B0B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45AE9525-E4DC-7759-20B6-8F060D334FFC}"/>
              </a:ext>
            </a:extLst>
          </p:cNvPr>
          <p:cNvSpPr txBox="1">
            <a:spLocks noChangeArrowheads="1"/>
          </p:cNvSpPr>
          <p:nvPr/>
        </p:nvSpPr>
        <p:spPr bwMode="auto">
          <a:xfrm>
            <a:off x="404813" y="437355"/>
            <a:ext cx="560006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2800" b="1"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Health Promotion </a:t>
            </a:r>
            <a:r>
              <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(W.H.O., 1986)</a:t>
            </a:r>
            <a:endPar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endParaRPr>
          </a:p>
        </p:txBody>
      </p:sp>
      <p:pic>
        <p:nvPicPr>
          <p:cNvPr id="12295" name="Picture 2" descr="What is Health Promotion? | Global Health Promotion">
            <a:extLst>
              <a:ext uri="{FF2B5EF4-FFF2-40B4-BE49-F238E27FC236}">
                <a16:creationId xmlns:a16="http://schemas.microsoft.com/office/drawing/2014/main" id="{40BA41C9-89FA-2C69-67EF-DD8E25B9D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44;p8">
            <a:extLst>
              <a:ext uri="{FF2B5EF4-FFF2-40B4-BE49-F238E27FC236}">
                <a16:creationId xmlns:a16="http://schemas.microsoft.com/office/drawing/2014/main" id="{4A1A7F6F-CD86-4CDC-A2DB-647ADA31D218}"/>
              </a:ext>
            </a:extLst>
          </p:cNvPr>
          <p:cNvSpPr txBox="1"/>
          <p:nvPr/>
        </p:nvSpPr>
        <p:spPr>
          <a:xfrm>
            <a:off x="6392864" y="995061"/>
            <a:ext cx="5799136" cy="5306028"/>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275552"/>
              </a:buClr>
              <a:buSzPts val="1800"/>
              <a:buFontTx/>
              <a:buNone/>
              <a:tabLst/>
              <a:defRPr/>
            </a:pPr>
            <a:r>
              <a:rPr kumimoji="0" lang="en-GB" sz="1800" b="1" i="0" u="none" strike="noStrike" kern="0" cap="none" spc="0" normalizeH="0" baseline="0" noProof="0" dirty="0">
                <a:ln>
                  <a:noFill/>
                </a:ln>
                <a:solidFill>
                  <a:srgbClr val="63A537"/>
                </a:solidFill>
                <a:effectLst/>
                <a:uLnTx/>
                <a:uFillTx/>
              </a:rPr>
              <a:t>ENABLE</a:t>
            </a:r>
            <a:r>
              <a:rPr lang="en-GB" sz="1800" dirty="0">
                <a:solidFill>
                  <a:srgbClr val="63A537"/>
                </a:solidFill>
              </a:rPr>
              <a:t>                                                                 </a:t>
            </a:r>
            <a:r>
              <a:rPr kumimoji="0" lang="en-GB" sz="1800" b="0" i="0" u="none" strike="noStrike" kern="0" cap="none" spc="0" normalizeH="0" baseline="0" noProof="0" dirty="0">
                <a:ln>
                  <a:noFill/>
                </a:ln>
                <a:solidFill>
                  <a:srgbClr val="275552"/>
                </a:solidFill>
                <a:effectLst/>
                <a:uLnTx/>
                <a:uFillTx/>
              </a:rPr>
              <a:t>Health Promotion aims to achieve full health     potential by:</a:t>
            </a:r>
            <a:endParaRPr kumimoji="0" sz="1800" b="0" i="0" u="none" strike="noStrike" kern="0" cap="none" spc="0" normalizeH="0" baseline="0" noProof="0" dirty="0">
              <a:ln>
                <a:noFill/>
              </a:ln>
              <a:solidFill>
                <a:srgbClr val="275552"/>
              </a:solidFill>
              <a:effectLst/>
              <a:uLnTx/>
              <a:uFillTx/>
            </a:endParaRPr>
          </a:p>
          <a:p>
            <a:pPr marL="457200" marR="0" lvl="0" indent="-342900" defTabSz="914400" eaLnBrk="1" fontAlgn="auto" latinLnBrk="0" hangingPunct="1">
              <a:spcBef>
                <a:spcPts val="1200"/>
              </a:spcBef>
              <a:spcAft>
                <a:spcPts val="0"/>
              </a:spcAft>
              <a:buClrTx/>
              <a:buSzPts val="1800"/>
              <a:buFont typeface="Wingdings" panose="05000000000000000000" pitchFamily="2" charset="2"/>
              <a:buChar char="§"/>
              <a:tabLst/>
              <a:defRPr/>
            </a:pPr>
            <a:r>
              <a:rPr kumimoji="0" lang="en-GB" sz="1800" b="0" i="0" u="none" strike="noStrike" kern="0" cap="none" spc="0" normalizeH="0" baseline="0" noProof="0" dirty="0">
                <a:ln>
                  <a:noFill/>
                </a:ln>
                <a:solidFill>
                  <a:srgbClr val="275552"/>
                </a:solidFill>
                <a:effectLst/>
                <a:uLnTx/>
                <a:uFillTx/>
              </a:rPr>
              <a:t>Providing access to health information</a:t>
            </a:r>
            <a:endParaRPr kumimoji="0" sz="1800" b="0" i="0" u="none" strike="noStrike" kern="0" cap="none" spc="0" normalizeH="0" baseline="0" noProof="0" dirty="0">
              <a:ln>
                <a:noFill/>
              </a:ln>
              <a:solidFill>
                <a:srgbClr val="275552"/>
              </a:solidFill>
              <a:effectLst/>
              <a:uLnTx/>
              <a:uFillTx/>
            </a:endParaRPr>
          </a:p>
          <a:p>
            <a:pPr marL="457200" marR="0" lvl="0" indent="-342900" defTabSz="914400" eaLnBrk="1" fontAlgn="auto" latinLnBrk="0" hangingPunct="1">
              <a:lnSpc>
                <a:spcPct val="115000"/>
              </a:lnSpc>
              <a:spcBef>
                <a:spcPts val="0"/>
              </a:spcBef>
              <a:spcAft>
                <a:spcPts val="0"/>
              </a:spcAft>
              <a:buClrTx/>
              <a:buSzPts val="1800"/>
              <a:buFont typeface="Wingdings" panose="05000000000000000000" pitchFamily="2" charset="2"/>
              <a:buChar char="§"/>
              <a:tabLst/>
              <a:defRPr/>
            </a:pPr>
            <a:r>
              <a:rPr kumimoji="0" lang="en-GB" sz="1800" b="0" i="0" u="none" strike="noStrike" kern="0" cap="none" spc="0" normalizeH="0" baseline="0" noProof="0" dirty="0">
                <a:ln>
                  <a:noFill/>
                </a:ln>
                <a:solidFill>
                  <a:srgbClr val="275552"/>
                </a:solidFill>
                <a:effectLst/>
                <a:uLnTx/>
                <a:uFillTx/>
              </a:rPr>
              <a:t>Developing life skills</a:t>
            </a:r>
            <a:endParaRPr kumimoji="0" sz="1800" b="0" i="0" u="none" strike="noStrike" kern="0" cap="none" spc="0" normalizeH="0" baseline="0" noProof="0" dirty="0">
              <a:ln>
                <a:noFill/>
              </a:ln>
              <a:solidFill>
                <a:srgbClr val="275552"/>
              </a:solidFill>
              <a:effectLst/>
              <a:uLnTx/>
              <a:uFillTx/>
            </a:endParaRPr>
          </a:p>
          <a:p>
            <a:pPr marL="457200" marR="0" lvl="0" indent="-342900" defTabSz="914400" eaLnBrk="1" fontAlgn="auto" latinLnBrk="0" hangingPunct="1">
              <a:lnSpc>
                <a:spcPct val="115000"/>
              </a:lnSpc>
              <a:spcBef>
                <a:spcPts val="0"/>
              </a:spcBef>
              <a:spcAft>
                <a:spcPts val="0"/>
              </a:spcAft>
              <a:buClrTx/>
              <a:buSzPts val="1800"/>
              <a:buFont typeface="Wingdings" panose="05000000000000000000" pitchFamily="2" charset="2"/>
              <a:buChar char="§"/>
              <a:tabLst/>
              <a:defRPr/>
            </a:pPr>
            <a:r>
              <a:rPr kumimoji="0" lang="en-GB" sz="1800" b="0" i="0" u="none" strike="noStrike" kern="0" cap="none" spc="0" normalizeH="0" baseline="0" noProof="0" dirty="0">
                <a:ln>
                  <a:noFill/>
                </a:ln>
                <a:solidFill>
                  <a:srgbClr val="275552"/>
                </a:solidFill>
                <a:effectLst/>
                <a:uLnTx/>
                <a:uFillTx/>
              </a:rPr>
              <a:t>Promoting gender equality</a:t>
            </a:r>
            <a:endParaRPr kumimoji="0" sz="1800" b="0" i="0" u="none" strike="noStrike" kern="0" cap="none" spc="0" normalizeH="0" baseline="0" noProof="0" dirty="0">
              <a:ln>
                <a:noFill/>
              </a:ln>
              <a:solidFill>
                <a:srgbClr val="275552"/>
              </a:solidFill>
              <a:effectLst/>
              <a:uLnTx/>
              <a:uFillTx/>
            </a:endParaRPr>
          </a:p>
          <a:p>
            <a:pPr marL="457200" marR="0" lvl="0" indent="-342900" defTabSz="914400" eaLnBrk="1" fontAlgn="auto" latinLnBrk="0" hangingPunct="1">
              <a:lnSpc>
                <a:spcPct val="115000"/>
              </a:lnSpc>
              <a:spcBef>
                <a:spcPts val="0"/>
              </a:spcBef>
              <a:spcAft>
                <a:spcPts val="0"/>
              </a:spcAft>
              <a:buClrTx/>
              <a:buSzPts val="1800"/>
              <a:buFont typeface="Wingdings" panose="05000000000000000000" pitchFamily="2" charset="2"/>
              <a:buChar char="§"/>
              <a:tabLst/>
              <a:defRPr/>
            </a:pPr>
            <a:r>
              <a:rPr kumimoji="0" lang="en-GB" sz="1800" b="0" i="0" u="none" strike="noStrike" kern="0" cap="none" spc="0" normalizeH="0" baseline="0" noProof="0" dirty="0">
                <a:ln>
                  <a:noFill/>
                </a:ln>
                <a:solidFill>
                  <a:srgbClr val="275552"/>
                </a:solidFill>
                <a:effectLst/>
                <a:uLnTx/>
                <a:uFillTx/>
              </a:rPr>
              <a:t>Encouraging healthy choices</a:t>
            </a:r>
            <a:endParaRPr kumimoji="0" sz="1600" b="0" i="0" u="none" strike="noStrike" kern="0" cap="none" spc="0" normalizeH="0" baseline="0" noProof="0" dirty="0">
              <a:ln>
                <a:noFill/>
              </a:ln>
              <a:solidFill>
                <a:srgbClr val="275552"/>
              </a:solidFill>
              <a:effectLst/>
              <a:uLnTx/>
              <a:uFillTx/>
            </a:endParaRPr>
          </a:p>
          <a:p>
            <a:pPr marL="457200" marR="0" lvl="0" indent="-342900" defTabSz="914400" eaLnBrk="1" fontAlgn="auto" latinLnBrk="0" hangingPunct="1">
              <a:lnSpc>
                <a:spcPct val="115000"/>
              </a:lnSpc>
              <a:spcBef>
                <a:spcPts val="0"/>
              </a:spcBef>
              <a:spcAft>
                <a:spcPts val="0"/>
              </a:spcAft>
              <a:buClrTx/>
              <a:buSzPts val="1800"/>
              <a:buFont typeface="Wingdings" panose="05000000000000000000" pitchFamily="2" charset="2"/>
              <a:buChar char="§"/>
              <a:tabLst/>
              <a:defRPr/>
            </a:pPr>
            <a:r>
              <a:rPr kumimoji="0" lang="en-GB" sz="1800" b="0" i="0" u="none" strike="noStrike" kern="0" cap="none" spc="0" normalizeH="0" baseline="0" noProof="0" dirty="0">
                <a:ln>
                  <a:noFill/>
                </a:ln>
                <a:solidFill>
                  <a:srgbClr val="275552"/>
                </a:solidFill>
                <a:effectLst/>
                <a:uLnTx/>
                <a:uFillTx/>
              </a:rPr>
              <a:t>Creating supportive environments</a:t>
            </a:r>
            <a:endParaRPr kumimoji="0" sz="1800" b="0" i="0" u="none" strike="noStrike" kern="0" cap="none" spc="0" normalizeH="0" baseline="0" noProof="0" dirty="0">
              <a:ln>
                <a:noFill/>
              </a:ln>
              <a:solidFill>
                <a:srgbClr val="275552"/>
              </a:solidFill>
              <a:effectLst/>
              <a:uLnTx/>
              <a:uFillTx/>
            </a:endParaRPr>
          </a:p>
          <a:p>
            <a:pPr marL="0" marR="0" lvl="0" indent="0" defTabSz="914400" eaLnBrk="1" fontAlgn="auto" latinLnBrk="0" hangingPunct="1">
              <a:spcBef>
                <a:spcPts val="1200"/>
              </a:spcBef>
              <a:spcAft>
                <a:spcPts val="0"/>
              </a:spcAft>
              <a:buClr>
                <a:srgbClr val="275552"/>
              </a:buClr>
              <a:buSzPts val="1800"/>
              <a:buFontTx/>
              <a:buNone/>
              <a:tabLst/>
              <a:defRPr/>
            </a:pPr>
            <a:r>
              <a:rPr kumimoji="0" lang="en-GB" sz="1800" b="1" i="0" u="none" strike="noStrike" kern="0" cap="none" spc="0" normalizeH="0" baseline="0" noProof="0" dirty="0">
                <a:ln>
                  <a:noFill/>
                </a:ln>
                <a:solidFill>
                  <a:srgbClr val="63A537"/>
                </a:solidFill>
                <a:effectLst/>
                <a:uLnTx/>
                <a:uFillTx/>
              </a:rPr>
              <a:t>MEDIATE</a:t>
            </a:r>
            <a:r>
              <a:rPr lang="en-GB" sz="1800" dirty="0">
                <a:solidFill>
                  <a:srgbClr val="63A537"/>
                </a:solidFill>
              </a:rPr>
              <a:t>                                                     </a:t>
            </a:r>
            <a:r>
              <a:rPr kumimoji="0" lang="en-GB" sz="1800" b="0" i="0" u="none" strike="noStrike" kern="0" cap="none" spc="0" normalizeH="0" baseline="0" noProof="0" dirty="0">
                <a:ln>
                  <a:noFill/>
                </a:ln>
                <a:solidFill>
                  <a:srgbClr val="275552"/>
                </a:solidFill>
                <a:effectLst/>
                <a:uLnTx/>
                <a:uFillTx/>
              </a:rPr>
              <a:t>Collaboration is necessary between:</a:t>
            </a:r>
            <a:endParaRPr lang="en-GB" sz="1800" dirty="0">
              <a:solidFill>
                <a:srgbClr val="275552"/>
              </a:solidFill>
            </a:endParaRPr>
          </a:p>
          <a:p>
            <a:pPr marL="0" marR="0" lvl="0" indent="0" defTabSz="914400" eaLnBrk="1" fontAlgn="auto" latinLnBrk="0" hangingPunct="1">
              <a:spcBef>
                <a:spcPts val="1200"/>
              </a:spcBef>
              <a:spcAft>
                <a:spcPts val="0"/>
              </a:spcAft>
              <a:buClr>
                <a:srgbClr val="275552"/>
              </a:buClr>
              <a:buSzPts val="1800"/>
              <a:buFontTx/>
              <a:buNone/>
              <a:tabLst/>
              <a:defRPr/>
            </a:pPr>
            <a:r>
              <a:rPr kumimoji="0" lang="en-GB" sz="1800" b="0" i="0" u="none" strike="noStrike" kern="0" cap="none" spc="0" normalizeH="0" baseline="0" noProof="0" dirty="0">
                <a:ln>
                  <a:noFill/>
                </a:ln>
                <a:solidFill>
                  <a:srgbClr val="275552"/>
                </a:solidFill>
                <a:effectLst/>
                <a:uLnTx/>
                <a:uFillTx/>
              </a:rPr>
              <a:t>Governmental, non-governmental, social,        industrial, economic, media, and local sectors</a:t>
            </a:r>
            <a:endParaRPr kumimoji="0" sz="1800" b="0" i="0" u="none" strike="noStrike" kern="0" cap="none" spc="0" normalizeH="0" baseline="0" noProof="0" dirty="0">
              <a:ln>
                <a:noFill/>
              </a:ln>
              <a:solidFill>
                <a:srgbClr val="275552"/>
              </a:solidFill>
              <a:effectLst/>
              <a:uLnTx/>
              <a:uFillTx/>
            </a:endParaRPr>
          </a:p>
          <a:p>
            <a:pPr marL="0" marR="0" lvl="0" indent="0" defTabSz="914400" eaLnBrk="1" fontAlgn="auto" latinLnBrk="0" hangingPunct="1">
              <a:lnSpc>
                <a:spcPct val="100000"/>
              </a:lnSpc>
              <a:spcBef>
                <a:spcPts val="1200"/>
              </a:spcBef>
              <a:spcAft>
                <a:spcPts val="0"/>
              </a:spcAft>
              <a:buClr>
                <a:srgbClr val="424244"/>
              </a:buClr>
              <a:buSzPts val="1800"/>
              <a:buFontTx/>
              <a:buNone/>
              <a:tabLst/>
              <a:defRPr/>
            </a:pPr>
            <a:r>
              <a:rPr kumimoji="0" lang="en-GB" sz="1800" b="1" i="0" u="none" strike="noStrike" kern="0" cap="none" spc="0" normalizeH="0" baseline="0" noProof="0" dirty="0">
                <a:ln>
                  <a:noFill/>
                </a:ln>
                <a:solidFill>
                  <a:srgbClr val="63A537"/>
                </a:solidFill>
                <a:effectLst/>
                <a:uLnTx/>
                <a:uFillTx/>
              </a:rPr>
              <a:t>ADVOCATE</a:t>
            </a:r>
            <a:r>
              <a:rPr lang="en-GB" sz="1800" dirty="0">
                <a:solidFill>
                  <a:srgbClr val="63A537"/>
                </a:solidFill>
              </a:rPr>
              <a:t>                                                       </a:t>
            </a:r>
            <a:r>
              <a:rPr kumimoji="0" lang="en-GB" sz="1800" b="0" i="0" u="none" strike="noStrike" kern="0" cap="none" spc="0" normalizeH="0" baseline="0" noProof="0" dirty="0">
                <a:ln>
                  <a:noFill/>
                </a:ln>
                <a:solidFill>
                  <a:srgbClr val="275552"/>
                </a:solidFill>
                <a:effectLst/>
                <a:uLnTx/>
                <a:uFillTx/>
              </a:rPr>
              <a:t>Effective management and improvement of social, political, economic, cultural, environmental, and behavioural factors is vital for good health.</a:t>
            </a:r>
            <a:endParaRPr kumimoji="0"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What is Health Promotion? | Global Health Promotion">
            <a:extLst>
              <a:ext uri="{FF2B5EF4-FFF2-40B4-BE49-F238E27FC236}">
                <a16:creationId xmlns:a16="http://schemas.microsoft.com/office/drawing/2014/main" id="{C84D54BF-B83F-692C-6827-054FAC791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What is Health Promotion? | Global Health Promotion">
            <a:extLst>
              <a:ext uri="{FF2B5EF4-FFF2-40B4-BE49-F238E27FC236}">
                <a16:creationId xmlns:a16="http://schemas.microsoft.com/office/drawing/2014/main" id="{D3960EC0-5021-6910-6B28-1A90298A8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0;p6">
            <a:extLst>
              <a:ext uri="{FF2B5EF4-FFF2-40B4-BE49-F238E27FC236}">
                <a16:creationId xmlns:a16="http://schemas.microsoft.com/office/drawing/2014/main" id="{1A3F646D-76FF-4271-AF53-D71D27A1B6B8}"/>
              </a:ext>
            </a:extLst>
          </p:cNvPr>
          <p:cNvSpPr txBox="1"/>
          <p:nvPr/>
        </p:nvSpPr>
        <p:spPr>
          <a:xfrm>
            <a:off x="6096000" y="1585992"/>
            <a:ext cx="5266506" cy="4124166"/>
          </a:xfrm>
          <a:prstGeom prst="rect">
            <a:avLst/>
          </a:prstGeom>
          <a:noFill/>
          <a:ln w="9525" cap="flat" cmpd="sng">
            <a:solidFill>
              <a:srgbClr val="FFFFFF"/>
            </a:solidFill>
            <a:prstDash val="solid"/>
            <a:round/>
            <a:headEnd type="none" w="sm" len="sm"/>
            <a:tailEnd type="none" w="sm" len="sm"/>
          </a:ln>
        </p:spPr>
        <p:txBody>
          <a:bodyPr spcFirstLastPara="1" wrap="square" lIns="91425" tIns="45700" rIns="91425" bIns="45700" anchor="t" anchorCtr="0">
            <a:spAutoFit/>
          </a:bodyPr>
          <a:lstStyle/>
          <a:p>
            <a:pPr marL="0" marR="0" lvl="0" indent="0" defTabSz="914400" eaLnBrk="1" fontAlgn="auto" latinLnBrk="0" hangingPunct="1">
              <a:spcBef>
                <a:spcPts val="0"/>
              </a:spcBef>
              <a:spcAft>
                <a:spcPts val="0"/>
              </a:spcAft>
              <a:buClr>
                <a:srgbClr val="275552"/>
              </a:buClr>
              <a:buSzPts val="1800"/>
              <a:buFontTx/>
              <a:buNone/>
              <a:tabLst/>
              <a:defRPr/>
            </a:pPr>
            <a:r>
              <a:rPr kumimoji="0" lang="en-GB" sz="1800" b="1" i="0" u="none" strike="noStrike" kern="0" cap="none" spc="0" normalizeH="0" baseline="0" noProof="0" dirty="0">
                <a:ln>
                  <a:noFill/>
                </a:ln>
                <a:solidFill>
                  <a:srgbClr val="63A537"/>
                </a:solidFill>
                <a:effectLst/>
                <a:uLnTx/>
                <a:uFillTx/>
              </a:rPr>
              <a:t>REBUILD</a:t>
            </a:r>
            <a:endParaRPr kumimoji="0" sz="1800" b="0" i="0" u="none" strike="noStrike" kern="0" cap="none" spc="0" normalizeH="0" baseline="0" noProof="0" dirty="0">
              <a:ln>
                <a:noFill/>
              </a:ln>
              <a:solidFill>
                <a:srgbClr val="63A537"/>
              </a:solidFill>
              <a:effectLst/>
              <a:uLnTx/>
              <a:uFillTx/>
            </a:endParaRPr>
          </a:p>
          <a:p>
            <a:pPr marL="0" marR="0" lvl="0" indent="0" defTabSz="914400" eaLnBrk="1" fontAlgn="auto" latinLnBrk="0" hangingPunct="1">
              <a:spcBef>
                <a:spcPts val="0"/>
              </a:spcBef>
              <a:spcAft>
                <a:spcPts val="0"/>
              </a:spcAft>
              <a:buClr>
                <a:srgbClr val="275552"/>
              </a:buClr>
              <a:buSzPts val="1600"/>
              <a:buFontTx/>
              <a:buNone/>
              <a:tabLst/>
              <a:defRPr/>
            </a:pPr>
            <a:r>
              <a:rPr kumimoji="0" lang="en-GB" sz="1800" b="0" i="0" u="none" strike="noStrike" kern="0" cap="none" spc="0" normalizeH="0" baseline="0" noProof="0" dirty="0">
                <a:ln>
                  <a:noFill/>
                </a:ln>
                <a:solidFill>
                  <a:srgbClr val="275552"/>
                </a:solidFill>
                <a:effectLst/>
                <a:uLnTx/>
                <a:uFillTx/>
              </a:rPr>
              <a:t>National legislation needs to change, and taxes and organizational structures should be reworked.</a:t>
            </a:r>
            <a:endParaRPr kumimoji="0"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spcBef>
                <a:spcPts val="0"/>
              </a:spcBef>
              <a:spcAft>
                <a:spcPts val="0"/>
              </a:spcAft>
              <a:buClrTx/>
              <a:buSzPts val="1800"/>
              <a:buFontTx/>
              <a:buNone/>
              <a:tabLst/>
              <a:defRPr/>
            </a:pPr>
            <a:endParaRPr kumimoji="0" sz="1800" b="0" i="0" u="none" strike="noStrike" kern="0" cap="none" spc="0" normalizeH="0" baseline="0" noProof="0" dirty="0">
              <a:ln>
                <a:noFill/>
              </a:ln>
              <a:solidFill>
                <a:srgbClr val="275552"/>
              </a:solidFill>
              <a:effectLst/>
              <a:uLnTx/>
              <a:uFillTx/>
            </a:endParaRPr>
          </a:p>
          <a:p>
            <a:pPr marL="0" marR="0" lvl="0" indent="0" defTabSz="914400" eaLnBrk="1" fontAlgn="auto" latinLnBrk="0" hangingPunct="1">
              <a:spcBef>
                <a:spcPts val="0"/>
              </a:spcBef>
              <a:spcAft>
                <a:spcPts val="0"/>
              </a:spcAft>
              <a:buClr>
                <a:srgbClr val="275552"/>
              </a:buClr>
              <a:buSzPts val="1800"/>
              <a:buFontTx/>
              <a:buNone/>
              <a:tabLst/>
              <a:defRPr/>
            </a:pPr>
            <a:r>
              <a:rPr kumimoji="0" lang="en-GB" sz="1800" b="1" i="0" u="none" strike="noStrike" kern="0" cap="none" spc="0" normalizeH="0" baseline="0" noProof="0" dirty="0">
                <a:ln>
                  <a:noFill/>
                </a:ln>
                <a:solidFill>
                  <a:srgbClr val="63A537"/>
                </a:solidFill>
                <a:effectLst/>
                <a:uLnTx/>
                <a:uFillTx/>
              </a:rPr>
              <a:t>REORIENT</a:t>
            </a:r>
            <a:endParaRPr kumimoji="0" sz="1800" b="0" i="0" u="none" strike="noStrike" kern="0" cap="none" spc="0" normalizeH="0" baseline="0" noProof="0" dirty="0">
              <a:ln>
                <a:noFill/>
              </a:ln>
              <a:solidFill>
                <a:srgbClr val="63A537"/>
              </a:solidFill>
              <a:effectLst/>
              <a:uLnTx/>
              <a:uFillTx/>
            </a:endParaRPr>
          </a:p>
          <a:p>
            <a:pPr marL="0" marR="0" lvl="0" indent="0" defTabSz="914400" eaLnBrk="1" fontAlgn="auto" latinLnBrk="0" hangingPunct="1">
              <a:spcBef>
                <a:spcPts val="0"/>
              </a:spcBef>
              <a:spcAft>
                <a:spcPts val="0"/>
              </a:spcAft>
              <a:buClr>
                <a:srgbClr val="275552"/>
              </a:buClr>
              <a:buSzPts val="1600"/>
              <a:buFontTx/>
              <a:buNone/>
              <a:tabLst/>
              <a:defRPr/>
            </a:pPr>
            <a:r>
              <a:rPr kumimoji="0" lang="en-GB" sz="1800" b="0" i="0" u="none" strike="noStrike" kern="0" cap="none" spc="0" normalizeH="0" baseline="0" noProof="0" dirty="0">
                <a:ln>
                  <a:noFill/>
                </a:ln>
                <a:solidFill>
                  <a:srgbClr val="275552"/>
                </a:solidFill>
                <a:effectLst/>
                <a:uLnTx/>
                <a:uFillTx/>
              </a:rPr>
              <a:t>Health services should focus on </a:t>
            </a:r>
            <a:r>
              <a:rPr kumimoji="0" lang="en-GB" sz="1800" i="0" u="none" strike="noStrike" kern="0" cap="none" spc="0" normalizeH="0" baseline="0" noProof="0" dirty="0">
                <a:ln>
                  <a:noFill/>
                </a:ln>
                <a:solidFill>
                  <a:srgbClr val="275552"/>
                </a:solidFill>
                <a:effectLst/>
                <a:uLnTx/>
                <a:uFillTx/>
              </a:rPr>
              <a:t>promoting health</a:t>
            </a:r>
            <a:r>
              <a:rPr kumimoji="0" lang="en-GB" sz="1800" b="0" i="0" u="none" strike="noStrike" kern="0" cap="none" spc="0" normalizeH="0" baseline="0" noProof="0" dirty="0">
                <a:ln>
                  <a:noFill/>
                </a:ln>
                <a:solidFill>
                  <a:srgbClr val="275552"/>
                </a:solidFill>
                <a:effectLst/>
                <a:uLnTx/>
                <a:uFillTx/>
              </a:rPr>
              <a:t>, not just treating and curing illnesses. We also need to reform how we educate, train, and research staff.</a:t>
            </a:r>
            <a:endParaRPr kumimoji="0" sz="1800" b="0" i="0" u="none" strike="noStrike" kern="0" cap="none" spc="0" normalizeH="0" baseline="0" noProof="0" dirty="0">
              <a:ln>
                <a:noFill/>
              </a:ln>
              <a:solidFill>
                <a:srgbClr val="275552"/>
              </a:solidFill>
              <a:effectLst/>
              <a:uLnTx/>
              <a:uFillTx/>
            </a:endParaRPr>
          </a:p>
          <a:p>
            <a:pPr marL="0" marR="0" lvl="0" indent="0" defTabSz="914400" eaLnBrk="1" fontAlgn="auto" latinLnBrk="0" hangingPunct="1">
              <a:spcBef>
                <a:spcPts val="363"/>
              </a:spcBef>
              <a:spcAft>
                <a:spcPts val="0"/>
              </a:spcAft>
              <a:buClr>
                <a:srgbClr val="424244"/>
              </a:buClr>
              <a:buSzPts val="1800"/>
              <a:buFontTx/>
              <a:buNone/>
              <a:tabLst/>
              <a:defRPr/>
            </a:pPr>
            <a:endParaRPr kumimoji="0" sz="1800" b="0" i="0" u="none" strike="noStrike" kern="0" cap="none" spc="0" normalizeH="0" baseline="0" noProof="0" dirty="0">
              <a:ln>
                <a:noFill/>
              </a:ln>
              <a:solidFill>
                <a:srgbClr val="63A537"/>
              </a:solidFill>
              <a:effectLst/>
              <a:uLnTx/>
              <a:uFillTx/>
            </a:endParaRPr>
          </a:p>
          <a:p>
            <a:pPr marL="0" marR="0" lvl="0" indent="0" defTabSz="914400" eaLnBrk="1" fontAlgn="auto" latinLnBrk="0" hangingPunct="1">
              <a:spcBef>
                <a:spcPts val="363"/>
              </a:spcBef>
              <a:spcAft>
                <a:spcPts val="0"/>
              </a:spcAft>
              <a:buClr>
                <a:srgbClr val="424244"/>
              </a:buClr>
              <a:buSzPts val="1800"/>
              <a:buFontTx/>
              <a:buNone/>
              <a:tabLst/>
              <a:defRPr/>
            </a:pPr>
            <a:r>
              <a:rPr kumimoji="0" lang="en-GB" sz="1800" b="1" i="0" u="none" strike="noStrike" kern="0" cap="none" spc="0" normalizeH="0" baseline="0" noProof="0" dirty="0">
                <a:ln>
                  <a:noFill/>
                </a:ln>
                <a:solidFill>
                  <a:srgbClr val="63A537"/>
                </a:solidFill>
                <a:effectLst/>
                <a:uLnTx/>
                <a:uFillTx/>
              </a:rPr>
              <a:t>INNOVATE</a:t>
            </a:r>
            <a:endParaRPr kumimoji="0" sz="1800" b="1" i="0" u="none" strike="noStrike" kern="0" cap="none" spc="0" normalizeH="0" baseline="0" noProof="0" dirty="0">
              <a:ln>
                <a:noFill/>
              </a:ln>
              <a:solidFill>
                <a:srgbClr val="63A537"/>
              </a:solidFill>
              <a:effectLst/>
              <a:uLnTx/>
              <a:uFillTx/>
            </a:endParaRPr>
          </a:p>
          <a:p>
            <a:pPr marL="0" marR="0" lvl="0" indent="0" defTabSz="914400" eaLnBrk="1" fontAlgn="auto" latinLnBrk="0" hangingPunct="1">
              <a:spcBef>
                <a:spcPts val="363"/>
              </a:spcBef>
              <a:spcAft>
                <a:spcPts val="0"/>
              </a:spcAft>
              <a:buClr>
                <a:srgbClr val="424244"/>
              </a:buClr>
              <a:buSzPts val="1800"/>
              <a:buFontTx/>
              <a:buNone/>
              <a:tabLst/>
              <a:defRPr/>
            </a:pPr>
            <a:r>
              <a:rPr kumimoji="0" lang="en-GB" sz="1800" b="0" i="0" u="none" strike="noStrike" kern="0" cap="none" spc="0" normalizeH="0" baseline="0" noProof="0" dirty="0">
                <a:ln>
                  <a:noFill/>
                </a:ln>
                <a:solidFill>
                  <a:srgbClr val="275552"/>
                </a:solidFill>
                <a:effectLst/>
                <a:uLnTx/>
                <a:uFillTx/>
              </a:rPr>
              <a:t>We need to address health promotion topics such as gender equality, environmentalism, compassion, and holistic approaches.</a:t>
            </a:r>
            <a:endParaRPr kumimoji="0" sz="1800" b="0" i="0" u="none" strike="noStrike" kern="0" cap="none" spc="0" normalizeH="0" baseline="0" noProof="0" dirty="0">
              <a:ln>
                <a:noFill/>
              </a:ln>
              <a:solidFill>
                <a:sysClr val="windowText" lastClr="000000"/>
              </a:solidFill>
              <a:effectLst/>
              <a:uLnTx/>
              <a:uFillTx/>
            </a:endParaRPr>
          </a:p>
        </p:txBody>
      </p:sp>
      <p:sp>
        <p:nvSpPr>
          <p:cNvPr id="8" name="Title 1">
            <a:extLst>
              <a:ext uri="{FF2B5EF4-FFF2-40B4-BE49-F238E27FC236}">
                <a16:creationId xmlns:a16="http://schemas.microsoft.com/office/drawing/2014/main" id="{23E4D7BE-98D8-4548-8259-1A8E843E88E4}"/>
              </a:ext>
            </a:extLst>
          </p:cNvPr>
          <p:cNvSpPr txBox="1">
            <a:spLocks noChangeArrowheads="1"/>
          </p:cNvSpPr>
          <p:nvPr/>
        </p:nvSpPr>
        <p:spPr bwMode="auto">
          <a:xfrm>
            <a:off x="404813" y="437355"/>
            <a:ext cx="560006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2800" b="1"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Health Promotion </a:t>
            </a:r>
            <a:r>
              <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(W.H.O., 1986)</a:t>
            </a:r>
            <a:endPar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2" descr="What is Health Promotion? | Global Health Promotion">
            <a:extLst>
              <a:ext uri="{FF2B5EF4-FFF2-40B4-BE49-F238E27FC236}">
                <a16:creationId xmlns:a16="http://schemas.microsoft.com/office/drawing/2014/main" id="{11E3D164-D46E-F1CF-C567-C1279A602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What is Health Promotion? | Global Health Promotion">
            <a:extLst>
              <a:ext uri="{FF2B5EF4-FFF2-40B4-BE49-F238E27FC236}">
                <a16:creationId xmlns:a16="http://schemas.microsoft.com/office/drawing/2014/main" id="{5740926F-F49A-A916-5AA1-C49F1E4E9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What is Health Promotion? | Global Health Promotion">
            <a:extLst>
              <a:ext uri="{FF2B5EF4-FFF2-40B4-BE49-F238E27FC236}">
                <a16:creationId xmlns:a16="http://schemas.microsoft.com/office/drawing/2014/main" id="{96E9810A-1C98-A525-ED4D-A2B871CB0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1189038"/>
            <a:ext cx="53943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37;p7">
            <a:extLst>
              <a:ext uri="{FF2B5EF4-FFF2-40B4-BE49-F238E27FC236}">
                <a16:creationId xmlns:a16="http://schemas.microsoft.com/office/drawing/2014/main" id="{D6C3587E-26C5-4039-B6B7-147619B9D0F3}"/>
              </a:ext>
            </a:extLst>
          </p:cNvPr>
          <p:cNvSpPr txBox="1"/>
          <p:nvPr/>
        </p:nvSpPr>
        <p:spPr>
          <a:xfrm>
            <a:off x="6096000" y="1334641"/>
            <a:ext cx="5499272" cy="46268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75552"/>
              </a:buClr>
              <a:buSzPts val="1800"/>
              <a:buFont typeface="Arial"/>
              <a:buNone/>
            </a:pPr>
            <a:r>
              <a:rPr lang="en-GB" sz="1800" b="1" dirty="0">
                <a:solidFill>
                  <a:schemeClr val="accent2"/>
                </a:solidFill>
              </a:rPr>
              <a:t>STRENGTHEN</a:t>
            </a:r>
            <a:endParaRPr sz="1800" dirty="0">
              <a:solidFill>
                <a:schemeClr val="accent2"/>
              </a:solidFill>
            </a:endParaRPr>
          </a:p>
          <a:p>
            <a:pPr marL="0" marR="0" lvl="0" indent="0" algn="l" rtl="0">
              <a:spcBef>
                <a:spcPts val="0"/>
              </a:spcBef>
              <a:spcAft>
                <a:spcPts val="0"/>
              </a:spcAft>
              <a:buClr>
                <a:srgbClr val="275552"/>
              </a:buClr>
              <a:buSzPts val="1600"/>
              <a:buFont typeface="Arial"/>
              <a:buNone/>
            </a:pPr>
            <a:r>
              <a:rPr lang="en-GB" sz="1800" dirty="0">
                <a:solidFill>
                  <a:srgbClr val="275552"/>
                </a:solidFill>
              </a:rPr>
              <a:t>Improving oneself, receiving support from others, and being involved in the community are all important for promoting good health.</a:t>
            </a:r>
            <a:endParaRPr sz="1800"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accent2"/>
              </a:solidFill>
              <a:latin typeface="Arial"/>
              <a:ea typeface="Arial"/>
              <a:cs typeface="Arial"/>
              <a:sym typeface="Arial"/>
            </a:endParaRPr>
          </a:p>
          <a:p>
            <a:pPr marL="0" marR="0" lvl="0" indent="0" algn="l" rtl="0">
              <a:spcBef>
                <a:spcPts val="0"/>
              </a:spcBef>
              <a:spcAft>
                <a:spcPts val="0"/>
              </a:spcAft>
              <a:buClr>
                <a:srgbClr val="275552"/>
              </a:buClr>
              <a:buSzPts val="1800"/>
              <a:buFont typeface="Arial"/>
              <a:buNone/>
            </a:pPr>
            <a:r>
              <a:rPr lang="en-GB" sz="1800" b="1" dirty="0">
                <a:solidFill>
                  <a:schemeClr val="accent2"/>
                </a:solidFill>
              </a:rPr>
              <a:t>DEVELOP</a:t>
            </a:r>
            <a:r>
              <a:rPr lang="en-GB" sz="1800" b="1" i="0" u="none" strike="noStrike" cap="none" dirty="0">
                <a:solidFill>
                  <a:schemeClr val="accent2"/>
                </a:solidFill>
                <a:latin typeface="Arial"/>
                <a:ea typeface="Arial"/>
                <a:cs typeface="Arial"/>
                <a:sym typeface="Arial"/>
              </a:rPr>
              <a:t> </a:t>
            </a:r>
            <a:endParaRPr sz="1800" dirty="0">
              <a:solidFill>
                <a:schemeClr val="accent2"/>
              </a:solidFill>
            </a:endParaRPr>
          </a:p>
          <a:p>
            <a:pPr marL="0" marR="0" lvl="0" indent="0" algn="l" rtl="0">
              <a:spcBef>
                <a:spcPts val="0"/>
              </a:spcBef>
              <a:spcAft>
                <a:spcPts val="0"/>
              </a:spcAft>
              <a:buClr>
                <a:srgbClr val="275552"/>
              </a:buClr>
              <a:buSzPts val="1600"/>
              <a:buFont typeface="Arial"/>
              <a:buNone/>
            </a:pPr>
            <a:r>
              <a:rPr lang="en-GB" sz="1800" dirty="0">
                <a:solidFill>
                  <a:srgbClr val="275552"/>
                </a:solidFill>
              </a:rPr>
              <a:t>People must address health-related issues such as chronic and infectious diseases and injuries in their daily lives, including at work, at home, at school, and in the community.</a:t>
            </a:r>
            <a:endParaRPr sz="1800" dirty="0"/>
          </a:p>
          <a:p>
            <a:pPr marL="0" marR="0" lvl="0" indent="0" algn="l" rtl="0">
              <a:spcBef>
                <a:spcPts val="0"/>
              </a:spcBef>
              <a:spcAft>
                <a:spcPts val="0"/>
              </a:spcAft>
              <a:buClr>
                <a:schemeClr val="dk1"/>
              </a:buClr>
              <a:buSzPts val="1600"/>
              <a:buFont typeface="Arial"/>
              <a:buNone/>
            </a:pPr>
            <a:endParaRPr sz="1800" b="0" i="0" u="none" strike="noStrike" cap="none" dirty="0">
              <a:solidFill>
                <a:srgbClr val="275552"/>
              </a:solidFill>
              <a:latin typeface="Arial"/>
              <a:ea typeface="Arial"/>
              <a:cs typeface="Arial"/>
              <a:sym typeface="Arial"/>
            </a:endParaRPr>
          </a:p>
          <a:p>
            <a:pPr marL="0" marR="0" lvl="0" indent="0" algn="l" rtl="0">
              <a:spcBef>
                <a:spcPts val="363"/>
              </a:spcBef>
              <a:spcAft>
                <a:spcPts val="0"/>
              </a:spcAft>
              <a:buClr>
                <a:srgbClr val="424244"/>
              </a:buClr>
              <a:buSzPts val="1800"/>
              <a:buFont typeface="Arial"/>
              <a:buNone/>
            </a:pPr>
            <a:r>
              <a:rPr lang="en-GB" sz="1800" b="1" dirty="0">
                <a:solidFill>
                  <a:schemeClr val="accent2"/>
                </a:solidFill>
              </a:rPr>
              <a:t>CREATE</a:t>
            </a:r>
            <a:endParaRPr sz="1800" b="1" dirty="0">
              <a:solidFill>
                <a:schemeClr val="accent2"/>
              </a:solidFill>
            </a:endParaRPr>
          </a:p>
          <a:p>
            <a:pPr marL="0" marR="0" lvl="0" indent="0" algn="l" rtl="0">
              <a:spcBef>
                <a:spcPts val="363"/>
              </a:spcBef>
              <a:spcAft>
                <a:spcPts val="0"/>
              </a:spcAft>
              <a:buClr>
                <a:srgbClr val="424244"/>
              </a:buClr>
              <a:buSzPts val="1800"/>
              <a:buFont typeface="Arial"/>
              <a:buNone/>
            </a:pPr>
            <a:r>
              <a:rPr lang="en-GB" sz="1800" dirty="0">
                <a:solidFill>
                  <a:srgbClr val="275552"/>
                </a:solidFill>
              </a:rPr>
              <a:t>A socio-ecological approach to health involves protecting natural resources and creating safe, enjoyable, and stimulating living and working conditions</a:t>
            </a:r>
            <a:endParaRPr sz="1800" dirty="0"/>
          </a:p>
        </p:txBody>
      </p:sp>
      <p:sp>
        <p:nvSpPr>
          <p:cNvPr id="9" name="Title 1">
            <a:extLst>
              <a:ext uri="{FF2B5EF4-FFF2-40B4-BE49-F238E27FC236}">
                <a16:creationId xmlns:a16="http://schemas.microsoft.com/office/drawing/2014/main" id="{8386AE0A-04C8-4942-9F8F-E4EF3F70C858}"/>
              </a:ext>
            </a:extLst>
          </p:cNvPr>
          <p:cNvSpPr txBox="1">
            <a:spLocks noChangeArrowheads="1"/>
          </p:cNvSpPr>
          <p:nvPr/>
        </p:nvSpPr>
        <p:spPr bwMode="auto">
          <a:xfrm>
            <a:off x="404813" y="437355"/>
            <a:ext cx="560006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l-GR" sz="2800" b="1"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Health Promotion </a:t>
            </a:r>
            <a:r>
              <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sym typeface="Calibri" panose="020F0502020204030204" pitchFamily="34" charset="0"/>
              </a:rPr>
              <a:t>(W.H.O., 1986)</a:t>
            </a:r>
            <a:endParaRPr kumimoji="0" lang="en-US" altLang="el-GR" sz="2000" i="0" u="none" strike="noStrike" kern="1200" cap="none" spc="0" normalizeH="0" baseline="0" noProof="0" dirty="0">
              <a:ln>
                <a:noFill/>
              </a:ln>
              <a:solidFill>
                <a:srgbClr val="275552"/>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9"/>
          <p:cNvSpPr txBox="1"/>
          <p:nvPr/>
        </p:nvSpPr>
        <p:spPr>
          <a:xfrm>
            <a:off x="1524000" y="876300"/>
            <a:ext cx="8741790" cy="627063"/>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275552"/>
              </a:buClr>
              <a:buSzPts val="2800"/>
              <a:buFont typeface="Arial"/>
              <a:buNone/>
            </a:pPr>
            <a:r>
              <a:rPr lang="en-GB" sz="2800" b="1" i="0" u="none" strike="noStrike" cap="none" dirty="0">
                <a:solidFill>
                  <a:srgbClr val="275552"/>
                </a:solidFill>
                <a:latin typeface="Arial"/>
                <a:ea typeface="Arial"/>
                <a:cs typeface="Arial"/>
                <a:sym typeface="Arial"/>
              </a:rPr>
              <a:t>Sustainable Development Goals (SDGs) 2030</a:t>
            </a:r>
            <a:endParaRPr sz="2800" b="1" i="0" u="none" strike="noStrike" cap="none" dirty="0">
              <a:solidFill>
                <a:srgbClr val="275552"/>
              </a:solidFill>
              <a:latin typeface="Arial"/>
              <a:ea typeface="Arial"/>
              <a:cs typeface="Arial"/>
              <a:sym typeface="Arial"/>
            </a:endParaRPr>
          </a:p>
        </p:txBody>
      </p:sp>
      <p:cxnSp>
        <p:nvCxnSpPr>
          <p:cNvPr id="151" name="Google Shape;151;p9"/>
          <p:cNvCxnSpPr/>
          <p:nvPr/>
        </p:nvCxnSpPr>
        <p:spPr>
          <a:xfrm>
            <a:off x="263450" y="1899563"/>
            <a:ext cx="11677800" cy="12600"/>
          </a:xfrm>
          <a:prstGeom prst="straightConnector1">
            <a:avLst/>
          </a:prstGeom>
          <a:noFill/>
          <a:ln w="9525" cap="flat" cmpd="sng">
            <a:solidFill>
              <a:srgbClr val="7BD4A7"/>
            </a:solidFill>
            <a:prstDash val="solid"/>
            <a:miter lim="800000"/>
            <a:headEnd type="none" w="sm" len="sm"/>
            <a:tailEnd type="none" w="sm" len="sm"/>
          </a:ln>
        </p:spPr>
      </p:cxnSp>
      <p:sp>
        <p:nvSpPr>
          <p:cNvPr id="152" name="Google Shape;152;p9"/>
          <p:cNvSpPr/>
          <p:nvPr/>
        </p:nvSpPr>
        <p:spPr>
          <a:xfrm>
            <a:off x="3554638" y="2383738"/>
            <a:ext cx="4867200" cy="1555800"/>
          </a:xfrm>
          <a:prstGeom prst="roundRect">
            <a:avLst>
              <a:gd name="adj" fmla="val 16667"/>
            </a:avLst>
          </a:prstGeom>
          <a:solidFill>
            <a:srgbClr val="E0F2E6"/>
          </a:solidFill>
          <a:ln w="12700" cap="flat" cmpd="sng">
            <a:solidFill>
              <a:srgbClr val="7BD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0" i="0" u="none" strike="noStrike" cap="none" dirty="0">
                <a:solidFill>
                  <a:srgbClr val="275552"/>
                </a:solidFill>
                <a:latin typeface="Arial"/>
                <a:ea typeface="Arial"/>
                <a:cs typeface="Arial"/>
                <a:sym typeface="Arial"/>
              </a:rPr>
              <a:t>The 194 countries of UN General Assembly adopted a new vision for the future, the </a:t>
            </a:r>
            <a:r>
              <a:rPr lang="en-GB" sz="1600" b="1" i="0" u="none" strike="noStrike" cap="none" dirty="0">
                <a:solidFill>
                  <a:srgbClr val="275552"/>
                </a:solidFill>
                <a:latin typeface="Arial"/>
                <a:ea typeface="Arial"/>
                <a:cs typeface="Arial"/>
                <a:sym typeface="Arial"/>
              </a:rPr>
              <a:t>“Transforming our world: the 2030 Agenda for Sustainable Development”</a:t>
            </a:r>
            <a:endParaRPr dirty="0"/>
          </a:p>
        </p:txBody>
      </p:sp>
      <p:sp>
        <p:nvSpPr>
          <p:cNvPr id="154" name="Google Shape;154;p9"/>
          <p:cNvSpPr/>
          <p:nvPr/>
        </p:nvSpPr>
        <p:spPr>
          <a:xfrm>
            <a:off x="3554650" y="4201988"/>
            <a:ext cx="4867200" cy="1554300"/>
          </a:xfrm>
          <a:prstGeom prst="roundRect">
            <a:avLst>
              <a:gd name="adj" fmla="val 16667"/>
            </a:avLst>
          </a:prstGeom>
          <a:solidFill>
            <a:srgbClr val="E0F2E6"/>
          </a:solidFill>
          <a:ln w="12700" cap="flat" cmpd="sng">
            <a:solidFill>
              <a:srgbClr val="7BD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i="0" u="none" strike="noStrike" cap="none">
                <a:solidFill>
                  <a:srgbClr val="275552"/>
                </a:solidFill>
                <a:latin typeface="Arial"/>
                <a:ea typeface="Arial"/>
                <a:cs typeface="Arial"/>
                <a:sym typeface="Arial"/>
              </a:rPr>
              <a:t>17 Sustainable Development Goals </a:t>
            </a:r>
            <a:r>
              <a:rPr lang="en-GB" sz="1600" b="0" i="0" u="none" strike="noStrike" cap="none">
                <a:solidFill>
                  <a:srgbClr val="275552"/>
                </a:solidFill>
                <a:latin typeface="Arial"/>
                <a:ea typeface="Arial"/>
                <a:cs typeface="Arial"/>
                <a:sym typeface="Arial"/>
              </a:rPr>
              <a:t>are identified in order to ensure that all human beings can fulfill their potential in dignity and equality in a healthy environment</a:t>
            </a:r>
            <a:endParaRPr/>
          </a:p>
        </p:txBody>
      </p:sp>
      <p:sp>
        <p:nvSpPr>
          <p:cNvPr id="155" name="Google Shape;155;p9"/>
          <p:cNvSpPr txBox="1"/>
          <p:nvPr/>
        </p:nvSpPr>
        <p:spPr>
          <a:xfrm>
            <a:off x="5737225" y="6219825"/>
            <a:ext cx="6094413" cy="3079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424244"/>
              </a:buClr>
              <a:buSzPts val="1200"/>
              <a:buFont typeface="Arial"/>
              <a:buNone/>
            </a:pPr>
            <a:r>
              <a:rPr lang="en-GB" sz="1400" b="0" i="0" u="none" strike="noStrike" cap="none">
                <a:solidFill>
                  <a:srgbClr val="275552"/>
                </a:solidFill>
                <a:latin typeface="Arial"/>
                <a:ea typeface="Arial"/>
                <a:cs typeface="Arial"/>
                <a:sym typeface="Arial"/>
              </a:rPr>
              <a:t>(United Nation, 2015) </a:t>
            </a:r>
            <a:endParaRPr/>
          </a:p>
        </p:txBody>
      </p:sp>
      <p:pic>
        <p:nvPicPr>
          <p:cNvPr id="156" name="Google Shape;156;p9" descr="Sustainable Development Goals"/>
          <p:cNvPicPr preferRelativeResize="0"/>
          <p:nvPr/>
        </p:nvPicPr>
        <p:blipFill rotWithShape="1">
          <a:blip r:embed="rId4">
            <a:alphaModFix/>
          </a:blip>
          <a:srcRect/>
          <a:stretch/>
        </p:blipFill>
        <p:spPr>
          <a:xfrm>
            <a:off x="257175" y="477838"/>
            <a:ext cx="2006600" cy="1338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10"/>
          <p:cNvSpPr txBox="1"/>
          <p:nvPr/>
        </p:nvSpPr>
        <p:spPr>
          <a:xfrm>
            <a:off x="-115888" y="2849563"/>
            <a:ext cx="4194176" cy="1077912"/>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424244"/>
              </a:buClr>
              <a:buSzPts val="1800"/>
              <a:buFont typeface="Arial"/>
              <a:buNone/>
            </a:pPr>
            <a:r>
              <a:rPr lang="en-GB" sz="1800" b="1" i="0" u="none" strike="noStrike" cap="none">
                <a:solidFill>
                  <a:srgbClr val="183668"/>
                </a:solidFill>
                <a:latin typeface="Arial"/>
                <a:ea typeface="Arial"/>
                <a:cs typeface="Arial"/>
                <a:sym typeface="Arial"/>
              </a:rPr>
              <a:t>Goal No 17: </a:t>
            </a:r>
            <a:endParaRPr/>
          </a:p>
          <a:p>
            <a:pPr marL="0" marR="0" lvl="0" indent="0" algn="r" rtl="0">
              <a:lnSpc>
                <a:spcPct val="90000"/>
              </a:lnSpc>
              <a:spcBef>
                <a:spcPts val="363"/>
              </a:spcBef>
              <a:spcAft>
                <a:spcPts val="0"/>
              </a:spcAft>
              <a:buClr>
                <a:srgbClr val="424244"/>
              </a:buClr>
              <a:buSzPts val="1800"/>
              <a:buFont typeface="Arial"/>
              <a:buNone/>
            </a:pPr>
            <a:r>
              <a:rPr lang="en-GB" sz="1600" b="0" i="0" u="none" strike="noStrike" cap="none">
                <a:solidFill>
                  <a:srgbClr val="183668"/>
                </a:solidFill>
                <a:latin typeface="Arial"/>
                <a:ea typeface="Arial"/>
                <a:cs typeface="Arial"/>
                <a:sym typeface="Arial"/>
              </a:rPr>
              <a:t>If all countries are to achieve the goals, international cooperation is vital</a:t>
            </a:r>
            <a:endParaRPr sz="1600" b="0" i="0" u="none" strike="noStrike" cap="none">
              <a:solidFill>
                <a:srgbClr val="183668"/>
              </a:solidFill>
              <a:latin typeface="Arial"/>
              <a:ea typeface="Arial"/>
              <a:cs typeface="Arial"/>
              <a:sym typeface="Arial"/>
            </a:endParaRPr>
          </a:p>
        </p:txBody>
      </p:sp>
      <p:pic>
        <p:nvPicPr>
          <p:cNvPr id="162" name="Google Shape;162;p10" descr="sdgs 3.png"/>
          <p:cNvPicPr preferRelativeResize="0"/>
          <p:nvPr/>
        </p:nvPicPr>
        <p:blipFill rotWithShape="1">
          <a:blip r:embed="rId4">
            <a:alphaModFix/>
          </a:blip>
          <a:srcRect/>
          <a:stretch/>
        </p:blipFill>
        <p:spPr>
          <a:xfrm>
            <a:off x="8763000" y="1962150"/>
            <a:ext cx="1371600" cy="1147763"/>
          </a:xfrm>
          <a:prstGeom prst="rect">
            <a:avLst/>
          </a:prstGeom>
          <a:noFill/>
          <a:ln>
            <a:noFill/>
          </a:ln>
        </p:spPr>
      </p:pic>
      <p:pic>
        <p:nvPicPr>
          <p:cNvPr id="163" name="Google Shape;163;p10" descr="sdgs 11.png"/>
          <p:cNvPicPr preferRelativeResize="0"/>
          <p:nvPr/>
        </p:nvPicPr>
        <p:blipFill rotWithShape="1">
          <a:blip r:embed="rId5">
            <a:alphaModFix/>
          </a:blip>
          <a:srcRect/>
          <a:stretch/>
        </p:blipFill>
        <p:spPr>
          <a:xfrm>
            <a:off x="2105025" y="4524375"/>
            <a:ext cx="1376363" cy="1223963"/>
          </a:xfrm>
          <a:prstGeom prst="rect">
            <a:avLst/>
          </a:prstGeom>
          <a:noFill/>
          <a:ln>
            <a:noFill/>
          </a:ln>
        </p:spPr>
      </p:pic>
      <p:pic>
        <p:nvPicPr>
          <p:cNvPr id="164" name="Google Shape;164;p10" descr="sdgs 17.png"/>
          <p:cNvPicPr preferRelativeResize="0"/>
          <p:nvPr/>
        </p:nvPicPr>
        <p:blipFill rotWithShape="1">
          <a:blip r:embed="rId6">
            <a:alphaModFix/>
          </a:blip>
          <a:srcRect/>
          <a:stretch/>
        </p:blipFill>
        <p:spPr>
          <a:xfrm>
            <a:off x="2617788" y="1614488"/>
            <a:ext cx="1371600" cy="1219200"/>
          </a:xfrm>
          <a:prstGeom prst="rect">
            <a:avLst/>
          </a:prstGeom>
          <a:noFill/>
          <a:ln>
            <a:noFill/>
          </a:ln>
        </p:spPr>
      </p:pic>
      <p:pic>
        <p:nvPicPr>
          <p:cNvPr id="165" name="Google Shape;165;p10" descr="Sustainable Development Goals"/>
          <p:cNvPicPr preferRelativeResize="0"/>
          <p:nvPr/>
        </p:nvPicPr>
        <p:blipFill rotWithShape="1">
          <a:blip r:embed="rId7">
            <a:alphaModFix/>
          </a:blip>
          <a:srcRect/>
          <a:stretch/>
        </p:blipFill>
        <p:spPr>
          <a:xfrm>
            <a:off x="3197225" y="1684338"/>
            <a:ext cx="5797550" cy="3865562"/>
          </a:xfrm>
          <a:prstGeom prst="rect">
            <a:avLst/>
          </a:prstGeom>
          <a:noFill/>
          <a:ln>
            <a:noFill/>
          </a:ln>
        </p:spPr>
      </p:pic>
      <p:cxnSp>
        <p:nvCxnSpPr>
          <p:cNvPr id="166" name="Google Shape;166;p10"/>
          <p:cNvCxnSpPr/>
          <p:nvPr/>
        </p:nvCxnSpPr>
        <p:spPr>
          <a:xfrm>
            <a:off x="7456488" y="2536825"/>
            <a:ext cx="1306512" cy="0"/>
          </a:xfrm>
          <a:prstGeom prst="straightConnector1">
            <a:avLst/>
          </a:prstGeom>
          <a:noFill/>
          <a:ln w="19050" cap="flat" cmpd="sng">
            <a:solidFill>
              <a:schemeClr val="accent1"/>
            </a:solidFill>
            <a:prstDash val="solid"/>
            <a:miter lim="800000"/>
            <a:headEnd type="none" w="sm" len="sm"/>
            <a:tailEnd type="none" w="sm" len="sm"/>
          </a:ln>
        </p:spPr>
      </p:cxnSp>
      <p:cxnSp>
        <p:nvCxnSpPr>
          <p:cNvPr id="167" name="Google Shape;167;p10"/>
          <p:cNvCxnSpPr/>
          <p:nvPr/>
        </p:nvCxnSpPr>
        <p:spPr>
          <a:xfrm rot="10800000">
            <a:off x="3481388" y="5137150"/>
            <a:ext cx="1481137" cy="0"/>
          </a:xfrm>
          <a:prstGeom prst="straightConnector1">
            <a:avLst/>
          </a:prstGeom>
          <a:noFill/>
          <a:ln w="19050" cap="flat" cmpd="sng">
            <a:solidFill>
              <a:srgbClr val="F99D26"/>
            </a:solidFill>
            <a:prstDash val="solid"/>
            <a:miter lim="800000"/>
            <a:headEnd type="none" w="sm" len="sm"/>
            <a:tailEnd type="none" w="sm" len="sm"/>
          </a:ln>
        </p:spPr>
      </p:cxnSp>
      <p:cxnSp>
        <p:nvCxnSpPr>
          <p:cNvPr id="168" name="Google Shape;168;p10"/>
          <p:cNvCxnSpPr/>
          <p:nvPr/>
        </p:nvCxnSpPr>
        <p:spPr>
          <a:xfrm rot="10800000">
            <a:off x="3989388" y="1797050"/>
            <a:ext cx="1616075" cy="0"/>
          </a:xfrm>
          <a:prstGeom prst="straightConnector1">
            <a:avLst/>
          </a:prstGeom>
          <a:noFill/>
          <a:ln w="19050" cap="flat" cmpd="sng">
            <a:solidFill>
              <a:srgbClr val="183668"/>
            </a:solidFill>
            <a:prstDash val="solid"/>
            <a:miter lim="800000"/>
            <a:headEnd type="none" w="sm" len="sm"/>
            <a:tailEnd type="none" w="sm" len="sm"/>
          </a:ln>
        </p:spPr>
      </p:cxnSp>
      <p:cxnSp>
        <p:nvCxnSpPr>
          <p:cNvPr id="169" name="Google Shape;169;p10"/>
          <p:cNvCxnSpPr/>
          <p:nvPr/>
        </p:nvCxnSpPr>
        <p:spPr>
          <a:xfrm rot="10800000">
            <a:off x="5605463" y="1797050"/>
            <a:ext cx="0" cy="165100"/>
          </a:xfrm>
          <a:prstGeom prst="straightConnector1">
            <a:avLst/>
          </a:prstGeom>
          <a:noFill/>
          <a:ln w="19050" cap="flat" cmpd="sng">
            <a:solidFill>
              <a:srgbClr val="183668"/>
            </a:solidFill>
            <a:prstDash val="solid"/>
            <a:miter lim="800000"/>
            <a:headEnd type="none" w="sm" len="sm"/>
            <a:tailEnd type="none" w="sm" len="sm"/>
          </a:ln>
        </p:spPr>
      </p:cxnSp>
      <p:cxnSp>
        <p:nvCxnSpPr>
          <p:cNvPr id="170" name="Google Shape;170;p10"/>
          <p:cNvCxnSpPr/>
          <p:nvPr/>
        </p:nvCxnSpPr>
        <p:spPr>
          <a:xfrm>
            <a:off x="4962525" y="4787900"/>
            <a:ext cx="0" cy="349250"/>
          </a:xfrm>
          <a:prstGeom prst="straightConnector1">
            <a:avLst/>
          </a:prstGeom>
          <a:noFill/>
          <a:ln w="19050" cap="flat" cmpd="sng">
            <a:solidFill>
              <a:srgbClr val="F99D26"/>
            </a:solidFill>
            <a:prstDash val="solid"/>
            <a:miter lim="800000"/>
            <a:headEnd type="none" w="sm" len="sm"/>
            <a:tailEnd type="none" w="sm" len="sm"/>
          </a:ln>
        </p:spPr>
      </p:cxnSp>
      <p:sp>
        <p:nvSpPr>
          <p:cNvPr id="171" name="Google Shape;171;p10"/>
          <p:cNvSpPr txBox="1"/>
          <p:nvPr/>
        </p:nvSpPr>
        <p:spPr>
          <a:xfrm>
            <a:off x="8662988" y="3146425"/>
            <a:ext cx="3324225" cy="11080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4"/>
              </a:buClr>
              <a:buSzPts val="1800"/>
              <a:buFont typeface="Arial"/>
              <a:buNone/>
            </a:pPr>
            <a:r>
              <a:rPr lang="en-GB" sz="1800" b="1" i="0" u="none" strike="noStrike" cap="none">
                <a:solidFill>
                  <a:srgbClr val="279B48"/>
                </a:solidFill>
                <a:latin typeface="Arial"/>
                <a:ea typeface="Arial"/>
                <a:cs typeface="Arial"/>
                <a:sym typeface="Arial"/>
              </a:rPr>
              <a:t>Goal No 3: </a:t>
            </a:r>
            <a:endParaRPr/>
          </a:p>
          <a:p>
            <a:pPr marL="0" marR="0" lvl="0" indent="0" algn="l" rtl="0">
              <a:lnSpc>
                <a:spcPct val="100000"/>
              </a:lnSpc>
              <a:spcBef>
                <a:spcPts val="0"/>
              </a:spcBef>
              <a:spcAft>
                <a:spcPts val="0"/>
              </a:spcAft>
              <a:buClr>
                <a:srgbClr val="424244"/>
              </a:buClr>
              <a:buSzPts val="1800"/>
              <a:buFont typeface="Arial"/>
              <a:buNone/>
            </a:pPr>
            <a:r>
              <a:rPr lang="en-GB" sz="1600" b="0" i="0" u="none" strike="noStrike" cap="none">
                <a:solidFill>
                  <a:srgbClr val="279B48"/>
                </a:solidFill>
                <a:latin typeface="Arial"/>
                <a:ea typeface="Arial"/>
                <a:cs typeface="Arial"/>
                <a:sym typeface="Arial"/>
              </a:rPr>
              <a:t>Ensuring people live healthy lives can cut child mortality and raise life expectancy</a:t>
            </a:r>
            <a:endParaRPr sz="1800" b="0" i="0" u="none" strike="noStrike" cap="none">
              <a:solidFill>
                <a:srgbClr val="279B48"/>
              </a:solidFill>
              <a:latin typeface="Arial"/>
              <a:ea typeface="Arial"/>
              <a:cs typeface="Arial"/>
              <a:sym typeface="Arial"/>
            </a:endParaRPr>
          </a:p>
        </p:txBody>
      </p:sp>
      <p:sp>
        <p:nvSpPr>
          <p:cNvPr id="172" name="Google Shape;172;p10"/>
          <p:cNvSpPr txBox="1"/>
          <p:nvPr/>
        </p:nvSpPr>
        <p:spPr>
          <a:xfrm>
            <a:off x="3481388" y="5210175"/>
            <a:ext cx="4608512" cy="9445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244"/>
              </a:buClr>
              <a:buSzPts val="1800"/>
              <a:buFont typeface="Arial"/>
              <a:buNone/>
            </a:pPr>
            <a:r>
              <a:rPr lang="en-GB" sz="1800" b="1" i="0" u="none" strike="noStrike" cap="none">
                <a:solidFill>
                  <a:srgbClr val="F99D26"/>
                </a:solidFill>
                <a:latin typeface="Arial"/>
                <a:ea typeface="Arial"/>
                <a:cs typeface="Arial"/>
                <a:sym typeface="Arial"/>
              </a:rPr>
              <a:t>Goal No 11: </a:t>
            </a:r>
            <a:endParaRPr/>
          </a:p>
          <a:p>
            <a:pPr marL="0" marR="0" lvl="0" indent="0" algn="l" rtl="0">
              <a:lnSpc>
                <a:spcPct val="100000"/>
              </a:lnSpc>
              <a:spcBef>
                <a:spcPts val="363"/>
              </a:spcBef>
              <a:spcAft>
                <a:spcPts val="0"/>
              </a:spcAft>
              <a:buClr>
                <a:srgbClr val="424244"/>
              </a:buClr>
              <a:buSzPts val="1800"/>
              <a:buFont typeface="Arial"/>
              <a:buNone/>
            </a:pPr>
            <a:r>
              <a:rPr lang="en-GB" sz="1800" b="0" i="0" u="none" strike="noStrike" cap="none">
                <a:solidFill>
                  <a:srgbClr val="F99D26"/>
                </a:solidFill>
                <a:latin typeface="Arial"/>
                <a:ea typeface="Arial"/>
                <a:cs typeface="Arial"/>
                <a:sym typeface="Arial"/>
              </a:rPr>
              <a:t>Incr</a:t>
            </a:r>
            <a:r>
              <a:rPr lang="en-GB" sz="1600" b="0" i="0" u="none" strike="noStrike" cap="none">
                <a:solidFill>
                  <a:srgbClr val="F99D26"/>
                </a:solidFill>
                <a:latin typeface="Arial"/>
                <a:ea typeface="Arial"/>
                <a:cs typeface="Arial"/>
                <a:sym typeface="Arial"/>
              </a:rPr>
              <a:t>ease affordable housing and settlements inclusive, safe and sustainable</a:t>
            </a:r>
            <a:endParaRPr sz="1800" b="0" i="0" u="none" strike="noStrike" cap="none">
              <a:solidFill>
                <a:srgbClr val="F99D26"/>
              </a:solidFill>
              <a:latin typeface="Arial"/>
              <a:ea typeface="Arial"/>
              <a:cs typeface="Arial"/>
              <a:sym typeface="Arial"/>
            </a:endParaRPr>
          </a:p>
        </p:txBody>
      </p:sp>
      <p:sp>
        <p:nvSpPr>
          <p:cNvPr id="173" name="Google Shape;173;p10"/>
          <p:cNvSpPr txBox="1"/>
          <p:nvPr/>
        </p:nvSpPr>
        <p:spPr>
          <a:xfrm>
            <a:off x="1524000" y="560388"/>
            <a:ext cx="9144000" cy="62706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75552"/>
              </a:buClr>
              <a:buSzPts val="2800"/>
              <a:buFont typeface="Arial"/>
              <a:buNone/>
            </a:pPr>
            <a:r>
              <a:rPr lang="en-GB" sz="2800" b="1" i="0" u="none" strike="noStrike" cap="none">
                <a:solidFill>
                  <a:srgbClr val="275552"/>
                </a:solidFill>
                <a:latin typeface="Arial"/>
                <a:ea typeface="Arial"/>
                <a:cs typeface="Arial"/>
                <a:sym typeface="Arial"/>
              </a:rPr>
              <a:t>Health Promotion across the SDGs</a:t>
            </a:r>
            <a:endParaRPr/>
          </a:p>
        </p:txBody>
      </p:sp>
    </p:spTree>
  </p:cSld>
  <p:clrMapOvr>
    <a:masterClrMapping/>
  </p:clrMapOvr>
</p:sld>
</file>

<file path=ppt/theme/theme1.xml><?xml version="1.0" encoding="utf-8"?>
<a:theme xmlns:a="http://schemas.openxmlformats.org/drawingml/2006/main" name="Θέμα του Office">
  <a:themeElements>
    <a:clrScheme name="Πρασινοκίτρινο">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Πρασινοκίτρινο">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C42462A18BF2478F13E509FCDE6074" ma:contentTypeVersion="16" ma:contentTypeDescription="Create a new document." ma:contentTypeScope="" ma:versionID="b30dfd18cc9643c3b5f217a58daa71bf">
  <xsd:schema xmlns:xsd="http://www.w3.org/2001/XMLSchema" xmlns:xs="http://www.w3.org/2001/XMLSchema" xmlns:p="http://schemas.microsoft.com/office/2006/metadata/properties" xmlns:ns2="f01fc7e6-09ce-4a9c-a6a2-c16a942602b0" xmlns:ns3="e5c92dfa-0ccf-45f5-86bf-108116f292c5" xmlns:ns4="29d38182-2ba3-434b-9466-3aece3d3aa2e" targetNamespace="http://schemas.microsoft.com/office/2006/metadata/properties" ma:root="true" ma:fieldsID="a8930ebc1511a5024ca5927a0b3b3990" ns2:_="" ns3:_="" ns4:_="">
    <xsd:import namespace="f01fc7e6-09ce-4a9c-a6a2-c16a942602b0"/>
    <xsd:import namespace="e5c92dfa-0ccf-45f5-86bf-108116f292c5"/>
    <xsd:import namespace="29d38182-2ba3-434b-9466-3aece3d3aa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1fc7e6-09ce-4a9c-a6a2-c16a94260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2d91eb-fd3c-4dd4-8d0c-bb647468a1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c92dfa-0ccf-45f5-86bf-108116f292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d38182-2ba3-434b-9466-3aece3d3aa2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7619503-25bf-4a20-93fc-2606b0a2c693}" ma:internalName="TaxCatchAll" ma:showField="CatchAllData" ma:web="e5c92dfa-0ccf-45f5-86bf-108116f29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9d38182-2ba3-434b-9466-3aece3d3aa2e" xsi:nil="true"/>
    <lcf76f155ced4ddcb4097134ff3c332f xmlns="f01fc7e6-09ce-4a9c-a6a2-c16a942602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023737-601A-44E0-B853-0D283C7A47B2}">
  <ds:schemaRefs>
    <ds:schemaRef ds:uri="http://schemas.microsoft.com/sharepoint/v3/contenttype/forms"/>
  </ds:schemaRefs>
</ds:datastoreItem>
</file>

<file path=customXml/itemProps2.xml><?xml version="1.0" encoding="utf-8"?>
<ds:datastoreItem xmlns:ds="http://schemas.openxmlformats.org/officeDocument/2006/customXml" ds:itemID="{90C97736-2FA5-45DB-B52F-9CF00AFED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1fc7e6-09ce-4a9c-a6a2-c16a942602b0"/>
    <ds:schemaRef ds:uri="e5c92dfa-0ccf-45f5-86bf-108116f292c5"/>
    <ds:schemaRef ds:uri="29d38182-2ba3-434b-9466-3aece3d3a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9034D5-5553-4AC3-97D3-239DE29DC73A}">
  <ds:schemaRefs>
    <ds:schemaRef ds:uri="http://schemas.microsoft.com/office/2006/metadata/properties"/>
    <ds:schemaRef ds:uri="http://schemas.microsoft.com/office/infopath/2007/PartnerControls"/>
    <ds:schemaRef ds:uri="29d38182-2ba3-434b-9466-3aece3d3aa2e"/>
    <ds:schemaRef ds:uri="f01fc7e6-09ce-4a9c-a6a2-c16a942602b0"/>
  </ds:schemaRefs>
</ds:datastoreItem>
</file>

<file path=docProps/app.xml><?xml version="1.0" encoding="utf-8"?>
<Properties xmlns="http://schemas.openxmlformats.org/officeDocument/2006/extended-properties" xmlns:vt="http://schemas.openxmlformats.org/officeDocument/2006/docPropsVTypes">
  <TotalTime>124</TotalTime>
  <Words>2938</Words>
  <Application>Microsoft Office PowerPoint</Application>
  <PresentationFormat>Widescreen</PresentationFormat>
  <Paragraphs>221</Paragraphs>
  <Slides>26</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Noto Sans Symbols</vt:lpstr>
      <vt:lpstr>Wingdings</vt:lpstr>
      <vt:lpstr>Θέμα του Office</vt:lpstr>
      <vt:lpstr>1_Θέμα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UNIWA</dc:creator>
  <cp:lastModifiedBy>Rosenlöf Anna-Mari</cp:lastModifiedBy>
  <cp:revision>33</cp:revision>
  <dcterms:created xsi:type="dcterms:W3CDTF">2023-01-09T06:50:00Z</dcterms:created>
  <dcterms:modified xsi:type="dcterms:W3CDTF">2023-08-11T07:25:32Z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0x01010012C42462A18BF2478F13E509FCDE6074</vt:lpwstr>
  </property>
</Properties>
</file>